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50"/>
  </p:notesMasterIdLst>
  <p:sldIdLst>
    <p:sldId id="256" r:id="rId2"/>
    <p:sldId id="258" r:id="rId3"/>
    <p:sldId id="311" r:id="rId4"/>
    <p:sldId id="265" r:id="rId5"/>
    <p:sldId id="266" r:id="rId6"/>
    <p:sldId id="267" r:id="rId7"/>
    <p:sldId id="268" r:id="rId8"/>
    <p:sldId id="291" r:id="rId9"/>
    <p:sldId id="292" r:id="rId10"/>
    <p:sldId id="283" r:id="rId11"/>
    <p:sldId id="298" r:id="rId12"/>
    <p:sldId id="270" r:id="rId13"/>
    <p:sldId id="272" r:id="rId14"/>
    <p:sldId id="273" r:id="rId15"/>
    <p:sldId id="299" r:id="rId16"/>
    <p:sldId id="287" r:id="rId17"/>
    <p:sldId id="288" r:id="rId18"/>
    <p:sldId id="313" r:id="rId19"/>
    <p:sldId id="289" r:id="rId20"/>
    <p:sldId id="290" r:id="rId21"/>
    <p:sldId id="303" r:id="rId22"/>
    <p:sldId id="301" r:id="rId23"/>
    <p:sldId id="296" r:id="rId24"/>
    <p:sldId id="297" r:id="rId25"/>
    <p:sldId id="302" r:id="rId26"/>
    <p:sldId id="300" r:id="rId27"/>
    <p:sldId id="304" r:id="rId28"/>
    <p:sldId id="315" r:id="rId29"/>
    <p:sldId id="316" r:id="rId30"/>
    <p:sldId id="328" r:id="rId31"/>
    <p:sldId id="263" r:id="rId32"/>
    <p:sldId id="321" r:id="rId33"/>
    <p:sldId id="318" r:id="rId34"/>
    <p:sldId id="319" r:id="rId35"/>
    <p:sldId id="332" r:id="rId36"/>
    <p:sldId id="325" r:id="rId37"/>
    <p:sldId id="326" r:id="rId38"/>
    <p:sldId id="340" r:id="rId39"/>
    <p:sldId id="338" r:id="rId40"/>
    <p:sldId id="341" r:id="rId41"/>
    <p:sldId id="322" r:id="rId42"/>
    <p:sldId id="336" r:id="rId43"/>
    <p:sldId id="324" r:id="rId44"/>
    <p:sldId id="306" r:id="rId45"/>
    <p:sldId id="264" r:id="rId46"/>
    <p:sldId id="257" r:id="rId47"/>
    <p:sldId id="314" r:id="rId48"/>
    <p:sldId id="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t Armstrong" initials="GA" lastIdx="4" clrIdx="0">
    <p:extLst>
      <p:ext uri="{19B8F6BF-5375-455C-9EA6-DF929625EA0E}">
        <p15:presenceInfo xmlns:p15="http://schemas.microsoft.com/office/powerpoint/2012/main" userId="198230c6db3ae1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3" autoAdjust="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J BURNER" userId="bfe7411d-3e21-45c8-a84b-344f8c11d067" providerId="ADAL" clId="{97AC22C0-7AC9-4A8F-B040-F3EB24522C97}"/>
    <pc:docChg chg="undo custSel modSld">
      <pc:chgData name="MATTHEW J BURNER" userId="bfe7411d-3e21-45c8-a84b-344f8c11d067" providerId="ADAL" clId="{97AC22C0-7AC9-4A8F-B040-F3EB24522C97}" dt="2021-05-21T13:17:21.122" v="880"/>
      <pc:docMkLst>
        <pc:docMk/>
      </pc:docMkLst>
      <pc:sldChg chg="modSp mod">
        <pc:chgData name="MATTHEW J BURNER" userId="bfe7411d-3e21-45c8-a84b-344f8c11d067" providerId="ADAL" clId="{97AC22C0-7AC9-4A8F-B040-F3EB24522C97}" dt="2021-05-21T01:15:05.414" v="851" actId="1076"/>
        <pc:sldMkLst>
          <pc:docMk/>
          <pc:sldMk cId="213951777" sldId="256"/>
        </pc:sldMkLst>
        <pc:picChg chg="mod">
          <ac:chgData name="MATTHEW J BURNER" userId="bfe7411d-3e21-45c8-a84b-344f8c11d067" providerId="ADAL" clId="{97AC22C0-7AC9-4A8F-B040-F3EB24522C97}" dt="2021-05-21T01:15:05.414" v="851" actId="1076"/>
          <ac:picMkLst>
            <pc:docMk/>
            <pc:sldMk cId="213951777" sldId="256"/>
            <ac:picMk id="5" creationId="{8622B9BD-C9E3-41C2-AEC7-6C908DEEDCE8}"/>
          </ac:picMkLst>
        </pc:picChg>
      </pc:sldChg>
      <pc:sldChg chg="modSp mod">
        <pc:chgData name="MATTHEW J BURNER" userId="bfe7411d-3e21-45c8-a84b-344f8c11d067" providerId="ADAL" clId="{97AC22C0-7AC9-4A8F-B040-F3EB24522C97}" dt="2021-05-20T22:11:32.292" v="755" actId="20577"/>
        <pc:sldMkLst>
          <pc:docMk/>
          <pc:sldMk cId="682854865" sldId="257"/>
        </pc:sldMkLst>
        <pc:spChg chg="mod">
          <ac:chgData name="MATTHEW J BURNER" userId="bfe7411d-3e21-45c8-a84b-344f8c11d067" providerId="ADAL" clId="{97AC22C0-7AC9-4A8F-B040-F3EB24522C97}" dt="2021-05-20T22:11:32.292" v="755" actId="20577"/>
          <ac:spMkLst>
            <pc:docMk/>
            <pc:sldMk cId="682854865" sldId="257"/>
            <ac:spMk id="2" creationId="{5F020D4A-B0EE-42C8-BE5F-87E35845F77F}"/>
          </ac:spMkLst>
        </pc:spChg>
      </pc:sldChg>
      <pc:sldChg chg="modSp mod">
        <pc:chgData name="MATTHEW J BURNER" userId="bfe7411d-3e21-45c8-a84b-344f8c11d067" providerId="ADAL" clId="{97AC22C0-7AC9-4A8F-B040-F3EB24522C97}" dt="2021-05-20T19:40:44.384" v="350" actId="20577"/>
        <pc:sldMkLst>
          <pc:docMk/>
          <pc:sldMk cId="4171392247" sldId="258"/>
        </pc:sldMkLst>
        <pc:spChg chg="mod">
          <ac:chgData name="MATTHEW J BURNER" userId="bfe7411d-3e21-45c8-a84b-344f8c11d067" providerId="ADAL" clId="{97AC22C0-7AC9-4A8F-B040-F3EB24522C97}" dt="2021-05-20T19:40:44.384" v="350" actId="20577"/>
          <ac:spMkLst>
            <pc:docMk/>
            <pc:sldMk cId="4171392247" sldId="258"/>
            <ac:spMk id="3" creationId="{2E188E0E-6CFA-4F40-9900-6A1CC6EFAA7A}"/>
          </ac:spMkLst>
        </pc:spChg>
      </pc:sldChg>
      <pc:sldChg chg="modSp mod">
        <pc:chgData name="MATTHEW J BURNER" userId="bfe7411d-3e21-45c8-a84b-344f8c11d067" providerId="ADAL" clId="{97AC22C0-7AC9-4A8F-B040-F3EB24522C97}" dt="2021-05-20T23:05:00.318" v="814" actId="20577"/>
        <pc:sldMkLst>
          <pc:docMk/>
          <pc:sldMk cId="319463428" sldId="263"/>
        </pc:sldMkLst>
        <pc:graphicFrameChg chg="modGraphic">
          <ac:chgData name="MATTHEW J BURNER" userId="bfe7411d-3e21-45c8-a84b-344f8c11d067" providerId="ADAL" clId="{97AC22C0-7AC9-4A8F-B040-F3EB24522C97}" dt="2021-05-20T23:05:00.318" v="814" actId="20577"/>
          <ac:graphicFrameMkLst>
            <pc:docMk/>
            <pc:sldMk cId="319463428" sldId="263"/>
            <ac:graphicFrameMk id="10" creationId="{DC3E9B00-39E3-4919-AD19-C274A44D80E0}"/>
          </ac:graphicFrameMkLst>
        </pc:graphicFrameChg>
      </pc:sldChg>
      <pc:sldChg chg="modSp mod">
        <pc:chgData name="MATTHEW J BURNER" userId="bfe7411d-3e21-45c8-a84b-344f8c11d067" providerId="ADAL" clId="{97AC22C0-7AC9-4A8F-B040-F3EB24522C97}" dt="2021-05-20T21:40:09.437" v="367" actId="114"/>
        <pc:sldMkLst>
          <pc:docMk/>
          <pc:sldMk cId="112246538" sldId="264"/>
        </pc:sldMkLst>
        <pc:spChg chg="mod">
          <ac:chgData name="MATTHEW J BURNER" userId="bfe7411d-3e21-45c8-a84b-344f8c11d067" providerId="ADAL" clId="{97AC22C0-7AC9-4A8F-B040-F3EB24522C97}" dt="2021-05-20T21:40:09.437" v="367" actId="114"/>
          <ac:spMkLst>
            <pc:docMk/>
            <pc:sldMk cId="112246538" sldId="264"/>
            <ac:spMk id="3" creationId="{B4D0F6A4-5AA9-45BE-A94C-E5B1E8D47CDB}"/>
          </ac:spMkLst>
        </pc:spChg>
      </pc:sldChg>
      <pc:sldChg chg="modAnim">
        <pc:chgData name="MATTHEW J BURNER" userId="bfe7411d-3e21-45c8-a84b-344f8c11d067" providerId="ADAL" clId="{97AC22C0-7AC9-4A8F-B040-F3EB24522C97}" dt="2021-05-21T12:51:54.659" v="853"/>
        <pc:sldMkLst>
          <pc:docMk/>
          <pc:sldMk cId="3572449820" sldId="265"/>
        </pc:sldMkLst>
      </pc:sldChg>
      <pc:sldChg chg="modAnim">
        <pc:chgData name="MATTHEW J BURNER" userId="bfe7411d-3e21-45c8-a84b-344f8c11d067" providerId="ADAL" clId="{97AC22C0-7AC9-4A8F-B040-F3EB24522C97}" dt="2021-05-20T18:05:54.935" v="47"/>
        <pc:sldMkLst>
          <pc:docMk/>
          <pc:sldMk cId="2915895283" sldId="266"/>
        </pc:sldMkLst>
      </pc:sldChg>
      <pc:sldChg chg="modSp modAnim">
        <pc:chgData name="MATTHEW J BURNER" userId="bfe7411d-3e21-45c8-a84b-344f8c11d067" providerId="ADAL" clId="{97AC22C0-7AC9-4A8F-B040-F3EB24522C97}" dt="2021-05-21T12:52:56.075" v="855"/>
        <pc:sldMkLst>
          <pc:docMk/>
          <pc:sldMk cId="1699919653" sldId="267"/>
        </pc:sldMkLst>
        <pc:spChg chg="mod">
          <ac:chgData name="MATTHEW J BURNER" userId="bfe7411d-3e21-45c8-a84b-344f8c11d067" providerId="ADAL" clId="{97AC22C0-7AC9-4A8F-B040-F3EB24522C97}" dt="2021-05-20T15:30:15.121" v="5" actId="20577"/>
          <ac:spMkLst>
            <pc:docMk/>
            <pc:sldMk cId="1699919653" sldId="267"/>
            <ac:spMk id="3" creationId="{91C4F0AB-ADB5-492D-B8F2-4686C85675BC}"/>
          </ac:spMkLst>
        </pc:spChg>
      </pc:sldChg>
      <pc:sldChg chg="modSp modAnim">
        <pc:chgData name="MATTHEW J BURNER" userId="bfe7411d-3e21-45c8-a84b-344f8c11d067" providerId="ADAL" clId="{97AC22C0-7AC9-4A8F-B040-F3EB24522C97}" dt="2021-05-21T12:53:27.333" v="863"/>
        <pc:sldMkLst>
          <pc:docMk/>
          <pc:sldMk cId="1262882292" sldId="268"/>
        </pc:sldMkLst>
        <pc:spChg chg="mod">
          <ac:chgData name="MATTHEW J BURNER" userId="bfe7411d-3e21-45c8-a84b-344f8c11d067" providerId="ADAL" clId="{97AC22C0-7AC9-4A8F-B040-F3EB24522C97}" dt="2021-05-20T15:36:29.626" v="7" actId="20577"/>
          <ac:spMkLst>
            <pc:docMk/>
            <pc:sldMk cId="1262882292" sldId="268"/>
            <ac:spMk id="4" creationId="{A2ED6E79-658C-4316-BB97-CBB7B5EA9D78}"/>
          </ac:spMkLst>
        </pc:spChg>
        <pc:spChg chg="mod">
          <ac:chgData name="MATTHEW J BURNER" userId="bfe7411d-3e21-45c8-a84b-344f8c11d067" providerId="ADAL" clId="{97AC22C0-7AC9-4A8F-B040-F3EB24522C97}" dt="2021-05-20T15:41:26.454" v="12" actId="20577"/>
          <ac:spMkLst>
            <pc:docMk/>
            <pc:sldMk cId="1262882292" sldId="268"/>
            <ac:spMk id="6" creationId="{865FA82E-046D-4A17-A23F-7CC59C681970}"/>
          </ac:spMkLst>
        </pc:spChg>
      </pc:sldChg>
      <pc:sldChg chg="modSp modAnim">
        <pc:chgData name="MATTHEW J BURNER" userId="bfe7411d-3e21-45c8-a84b-344f8c11d067" providerId="ADAL" clId="{97AC22C0-7AC9-4A8F-B040-F3EB24522C97}" dt="2021-05-20T18:05:07.001" v="15" actId="20577"/>
        <pc:sldMkLst>
          <pc:docMk/>
          <pc:sldMk cId="2805256116" sldId="270"/>
        </pc:sldMkLst>
        <pc:spChg chg="mod">
          <ac:chgData name="MATTHEW J BURNER" userId="bfe7411d-3e21-45c8-a84b-344f8c11d067" providerId="ADAL" clId="{97AC22C0-7AC9-4A8F-B040-F3EB24522C97}" dt="2021-05-20T18:05:07.001" v="15" actId="20577"/>
          <ac:spMkLst>
            <pc:docMk/>
            <pc:sldMk cId="2805256116" sldId="270"/>
            <ac:spMk id="3" creationId="{C8631BCB-3A45-48D5-A9B3-97E466769BA1}"/>
          </ac:spMkLst>
        </pc:spChg>
      </pc:sldChg>
      <pc:sldChg chg="modSp">
        <pc:chgData name="MATTHEW J BURNER" userId="bfe7411d-3e21-45c8-a84b-344f8c11d067" providerId="ADAL" clId="{97AC22C0-7AC9-4A8F-B040-F3EB24522C97}" dt="2021-05-20T18:05:24.426" v="35" actId="20577"/>
        <pc:sldMkLst>
          <pc:docMk/>
          <pc:sldMk cId="1379653529" sldId="272"/>
        </pc:sldMkLst>
        <pc:spChg chg="mod">
          <ac:chgData name="MATTHEW J BURNER" userId="bfe7411d-3e21-45c8-a84b-344f8c11d067" providerId="ADAL" clId="{97AC22C0-7AC9-4A8F-B040-F3EB24522C97}" dt="2021-05-20T18:05:24.426" v="35" actId="20577"/>
          <ac:spMkLst>
            <pc:docMk/>
            <pc:sldMk cId="1379653529" sldId="272"/>
            <ac:spMk id="3" creationId="{C8631BCB-3A45-48D5-A9B3-97E466769BA1}"/>
          </ac:spMkLst>
        </pc:spChg>
      </pc:sldChg>
      <pc:sldChg chg="modSp">
        <pc:chgData name="MATTHEW J BURNER" userId="bfe7411d-3e21-45c8-a84b-344f8c11d067" providerId="ADAL" clId="{97AC22C0-7AC9-4A8F-B040-F3EB24522C97}" dt="2021-05-20T18:05:34.491" v="45" actId="20577"/>
        <pc:sldMkLst>
          <pc:docMk/>
          <pc:sldMk cId="1967221304" sldId="273"/>
        </pc:sldMkLst>
        <pc:spChg chg="mod">
          <ac:chgData name="MATTHEW J BURNER" userId="bfe7411d-3e21-45c8-a84b-344f8c11d067" providerId="ADAL" clId="{97AC22C0-7AC9-4A8F-B040-F3EB24522C97}" dt="2021-05-20T18:05:34.491" v="45" actId="20577"/>
          <ac:spMkLst>
            <pc:docMk/>
            <pc:sldMk cId="1967221304" sldId="273"/>
            <ac:spMk id="3" creationId="{C8631BCB-3A45-48D5-A9B3-97E466769BA1}"/>
          </ac:spMkLst>
        </pc:spChg>
      </pc:sldChg>
      <pc:sldChg chg="modSp modAnim">
        <pc:chgData name="MATTHEW J BURNER" userId="bfe7411d-3e21-45c8-a84b-344f8c11d067" providerId="ADAL" clId="{97AC22C0-7AC9-4A8F-B040-F3EB24522C97}" dt="2021-05-21T12:57:52.136" v="866"/>
        <pc:sldMkLst>
          <pc:docMk/>
          <pc:sldMk cId="610771574" sldId="287"/>
        </pc:sldMkLst>
        <pc:spChg chg="mod">
          <ac:chgData name="MATTHEW J BURNER" userId="bfe7411d-3e21-45c8-a84b-344f8c11d067" providerId="ADAL" clId="{97AC22C0-7AC9-4A8F-B040-F3EB24522C97}" dt="2021-05-20T19:40:23.827" v="347" actId="20577"/>
          <ac:spMkLst>
            <pc:docMk/>
            <pc:sldMk cId="610771574" sldId="287"/>
            <ac:spMk id="3" creationId="{5D721AEC-1EBF-4C5E-A3D0-1EE2F4E5FDB2}"/>
          </ac:spMkLst>
        </pc:spChg>
      </pc:sldChg>
      <pc:sldChg chg="modSp mod">
        <pc:chgData name="MATTHEW J BURNER" userId="bfe7411d-3e21-45c8-a84b-344f8c11d067" providerId="ADAL" clId="{97AC22C0-7AC9-4A8F-B040-F3EB24522C97}" dt="2021-05-20T18:06:22.061" v="55" actId="20577"/>
        <pc:sldMkLst>
          <pc:docMk/>
          <pc:sldMk cId="1045366451" sldId="288"/>
        </pc:sldMkLst>
        <pc:spChg chg="mod">
          <ac:chgData name="MATTHEW J BURNER" userId="bfe7411d-3e21-45c8-a84b-344f8c11d067" providerId="ADAL" clId="{97AC22C0-7AC9-4A8F-B040-F3EB24522C97}" dt="2021-05-20T18:06:22.061" v="55" actId="20577"/>
          <ac:spMkLst>
            <pc:docMk/>
            <pc:sldMk cId="1045366451" sldId="288"/>
            <ac:spMk id="3" creationId="{5D721AEC-1EBF-4C5E-A3D0-1EE2F4E5FDB2}"/>
          </ac:spMkLst>
        </pc:spChg>
      </pc:sldChg>
      <pc:sldChg chg="modSp">
        <pc:chgData name="MATTHEW J BURNER" userId="bfe7411d-3e21-45c8-a84b-344f8c11d067" providerId="ADAL" clId="{97AC22C0-7AC9-4A8F-B040-F3EB24522C97}" dt="2021-05-20T18:06:30.450" v="61" actId="20577"/>
        <pc:sldMkLst>
          <pc:docMk/>
          <pc:sldMk cId="2491467432" sldId="289"/>
        </pc:sldMkLst>
        <pc:spChg chg="mod">
          <ac:chgData name="MATTHEW J BURNER" userId="bfe7411d-3e21-45c8-a84b-344f8c11d067" providerId="ADAL" clId="{97AC22C0-7AC9-4A8F-B040-F3EB24522C97}" dt="2021-05-20T18:06:30.450" v="61" actId="20577"/>
          <ac:spMkLst>
            <pc:docMk/>
            <pc:sldMk cId="2491467432" sldId="289"/>
            <ac:spMk id="3" creationId="{5D721AEC-1EBF-4C5E-A3D0-1EE2F4E5FDB2}"/>
          </ac:spMkLst>
        </pc:spChg>
      </pc:sldChg>
      <pc:sldChg chg="modSp mod modAnim">
        <pc:chgData name="MATTHEW J BURNER" userId="bfe7411d-3e21-45c8-a84b-344f8c11d067" providerId="ADAL" clId="{97AC22C0-7AC9-4A8F-B040-F3EB24522C97}" dt="2021-05-21T12:59:26.245" v="868"/>
        <pc:sldMkLst>
          <pc:docMk/>
          <pc:sldMk cId="3344219573" sldId="290"/>
        </pc:sldMkLst>
        <pc:spChg chg="mod">
          <ac:chgData name="MATTHEW J BURNER" userId="bfe7411d-3e21-45c8-a84b-344f8c11d067" providerId="ADAL" clId="{97AC22C0-7AC9-4A8F-B040-F3EB24522C97}" dt="2021-05-20T19:12:55.638" v="144" actId="403"/>
          <ac:spMkLst>
            <pc:docMk/>
            <pc:sldMk cId="3344219573" sldId="290"/>
            <ac:spMk id="2" creationId="{57BF0702-433E-4C69-805F-14470A3FFAF4}"/>
          </ac:spMkLst>
        </pc:spChg>
        <pc:spChg chg="mod">
          <ac:chgData name="MATTHEW J BURNER" userId="bfe7411d-3e21-45c8-a84b-344f8c11d067" providerId="ADAL" clId="{97AC22C0-7AC9-4A8F-B040-F3EB24522C97}" dt="2021-05-20T18:06:35.711" v="65" actId="20577"/>
          <ac:spMkLst>
            <pc:docMk/>
            <pc:sldMk cId="3344219573" sldId="290"/>
            <ac:spMk id="3" creationId="{5D721AEC-1EBF-4C5E-A3D0-1EE2F4E5FDB2}"/>
          </ac:spMkLst>
        </pc:spChg>
      </pc:sldChg>
      <pc:sldChg chg="modSp mod modAnim">
        <pc:chgData name="MATTHEW J BURNER" userId="bfe7411d-3e21-45c8-a84b-344f8c11d067" providerId="ADAL" clId="{97AC22C0-7AC9-4A8F-B040-F3EB24522C97}" dt="2021-05-20T19:17:56.472" v="308" actId="20577"/>
        <pc:sldMkLst>
          <pc:docMk/>
          <pc:sldMk cId="946124251" sldId="292"/>
        </pc:sldMkLst>
        <pc:spChg chg="mod">
          <ac:chgData name="MATTHEW J BURNER" userId="bfe7411d-3e21-45c8-a84b-344f8c11d067" providerId="ADAL" clId="{97AC22C0-7AC9-4A8F-B040-F3EB24522C97}" dt="2021-05-20T19:17:56.472" v="308" actId="20577"/>
          <ac:spMkLst>
            <pc:docMk/>
            <pc:sldMk cId="946124251" sldId="292"/>
            <ac:spMk id="3" creationId="{DA60D2A3-5583-4ACC-BEF8-D9409764A045}"/>
          </ac:spMkLst>
        </pc:spChg>
      </pc:sldChg>
      <pc:sldChg chg="modSp modAnim">
        <pc:chgData name="MATTHEW J BURNER" userId="bfe7411d-3e21-45c8-a84b-344f8c11d067" providerId="ADAL" clId="{97AC22C0-7AC9-4A8F-B040-F3EB24522C97}" dt="2021-05-21T13:00:45.723" v="870"/>
        <pc:sldMkLst>
          <pc:docMk/>
          <pc:sldMk cId="2420682937" sldId="296"/>
        </pc:sldMkLst>
        <pc:spChg chg="mod">
          <ac:chgData name="MATTHEW J BURNER" userId="bfe7411d-3e21-45c8-a84b-344f8c11d067" providerId="ADAL" clId="{97AC22C0-7AC9-4A8F-B040-F3EB24522C97}" dt="2021-05-20T18:06:46.448" v="73" actId="20577"/>
          <ac:spMkLst>
            <pc:docMk/>
            <pc:sldMk cId="2420682937" sldId="296"/>
            <ac:spMk id="3" creationId="{5D721AEC-1EBF-4C5E-A3D0-1EE2F4E5FDB2}"/>
          </ac:spMkLst>
        </pc:spChg>
      </pc:sldChg>
      <pc:sldChg chg="modSp modAnim">
        <pc:chgData name="MATTHEW J BURNER" userId="bfe7411d-3e21-45c8-a84b-344f8c11d067" providerId="ADAL" clId="{97AC22C0-7AC9-4A8F-B040-F3EB24522C97}" dt="2021-05-21T13:01:22.781" v="873"/>
        <pc:sldMkLst>
          <pc:docMk/>
          <pc:sldMk cId="2054469424" sldId="297"/>
        </pc:sldMkLst>
        <pc:spChg chg="mod">
          <ac:chgData name="MATTHEW J BURNER" userId="bfe7411d-3e21-45c8-a84b-344f8c11d067" providerId="ADAL" clId="{97AC22C0-7AC9-4A8F-B040-F3EB24522C97}" dt="2021-05-20T18:06:51.754" v="79" actId="20577"/>
          <ac:spMkLst>
            <pc:docMk/>
            <pc:sldMk cId="2054469424" sldId="297"/>
            <ac:spMk id="3" creationId="{5D721AEC-1EBF-4C5E-A3D0-1EE2F4E5FDB2}"/>
          </ac:spMkLst>
        </pc:spChg>
      </pc:sldChg>
      <pc:sldChg chg="modSp mod">
        <pc:chgData name="MATTHEW J BURNER" userId="bfe7411d-3e21-45c8-a84b-344f8c11d067" providerId="ADAL" clId="{97AC22C0-7AC9-4A8F-B040-F3EB24522C97}" dt="2021-05-20T18:07:04.088" v="89" actId="20577"/>
        <pc:sldMkLst>
          <pc:docMk/>
          <pc:sldMk cId="2105127233" sldId="300"/>
        </pc:sldMkLst>
        <pc:spChg chg="mod">
          <ac:chgData name="MATTHEW J BURNER" userId="bfe7411d-3e21-45c8-a84b-344f8c11d067" providerId="ADAL" clId="{97AC22C0-7AC9-4A8F-B040-F3EB24522C97}" dt="2021-05-20T18:07:04.088" v="89" actId="20577"/>
          <ac:spMkLst>
            <pc:docMk/>
            <pc:sldMk cId="2105127233" sldId="300"/>
            <ac:spMk id="3" creationId="{5D721AEC-1EBF-4C5E-A3D0-1EE2F4E5FDB2}"/>
          </ac:spMkLst>
        </pc:spChg>
      </pc:sldChg>
      <pc:sldChg chg="modSp">
        <pc:chgData name="MATTHEW J BURNER" userId="bfe7411d-3e21-45c8-a84b-344f8c11d067" providerId="ADAL" clId="{97AC22C0-7AC9-4A8F-B040-F3EB24522C97}" dt="2021-05-20T18:06:41.786" v="69" actId="20577"/>
        <pc:sldMkLst>
          <pc:docMk/>
          <pc:sldMk cId="4050557823" sldId="301"/>
        </pc:sldMkLst>
        <pc:spChg chg="mod">
          <ac:chgData name="MATTHEW J BURNER" userId="bfe7411d-3e21-45c8-a84b-344f8c11d067" providerId="ADAL" clId="{97AC22C0-7AC9-4A8F-B040-F3EB24522C97}" dt="2021-05-20T18:06:41.786" v="69" actId="20577"/>
          <ac:spMkLst>
            <pc:docMk/>
            <pc:sldMk cId="4050557823" sldId="301"/>
            <ac:spMk id="3" creationId="{5D721AEC-1EBF-4C5E-A3D0-1EE2F4E5FDB2}"/>
          </ac:spMkLst>
        </pc:spChg>
      </pc:sldChg>
      <pc:sldChg chg="modSp modAnim">
        <pc:chgData name="MATTHEW J BURNER" userId="bfe7411d-3e21-45c8-a84b-344f8c11d067" providerId="ADAL" clId="{97AC22C0-7AC9-4A8F-B040-F3EB24522C97}" dt="2021-05-21T13:01:26.711" v="876"/>
        <pc:sldMkLst>
          <pc:docMk/>
          <pc:sldMk cId="3751791436" sldId="302"/>
        </pc:sldMkLst>
        <pc:spChg chg="mod">
          <ac:chgData name="MATTHEW J BURNER" userId="bfe7411d-3e21-45c8-a84b-344f8c11d067" providerId="ADAL" clId="{97AC22C0-7AC9-4A8F-B040-F3EB24522C97}" dt="2021-05-20T18:06:58.517" v="85" actId="20577"/>
          <ac:spMkLst>
            <pc:docMk/>
            <pc:sldMk cId="3751791436" sldId="302"/>
            <ac:spMk id="3" creationId="{5D721AEC-1EBF-4C5E-A3D0-1EE2F4E5FDB2}"/>
          </ac:spMkLst>
        </pc:spChg>
      </pc:sldChg>
      <pc:sldChg chg="modSp">
        <pc:chgData name="MATTHEW J BURNER" userId="bfe7411d-3e21-45c8-a84b-344f8c11d067" providerId="ADAL" clId="{97AC22C0-7AC9-4A8F-B040-F3EB24522C97}" dt="2021-05-21T00:40:49.162" v="835" actId="20577"/>
        <pc:sldMkLst>
          <pc:docMk/>
          <pc:sldMk cId="39094955" sldId="304"/>
        </pc:sldMkLst>
        <pc:spChg chg="mod">
          <ac:chgData name="MATTHEW J BURNER" userId="bfe7411d-3e21-45c8-a84b-344f8c11d067" providerId="ADAL" clId="{97AC22C0-7AC9-4A8F-B040-F3EB24522C97}" dt="2021-05-21T00:40:49.162" v="835" actId="20577"/>
          <ac:spMkLst>
            <pc:docMk/>
            <pc:sldMk cId="39094955" sldId="304"/>
            <ac:spMk id="3" creationId="{7F9291E5-9D25-4CBB-A1B1-DC7D33FAD15A}"/>
          </ac:spMkLst>
        </pc:spChg>
      </pc:sldChg>
      <pc:sldChg chg="modSp modAnim">
        <pc:chgData name="MATTHEW J BURNER" userId="bfe7411d-3e21-45c8-a84b-344f8c11d067" providerId="ADAL" clId="{97AC22C0-7AC9-4A8F-B040-F3EB24522C97}" dt="2021-05-21T13:17:21.122" v="880"/>
        <pc:sldMkLst>
          <pc:docMk/>
          <pc:sldMk cId="3032324393" sldId="306"/>
        </pc:sldMkLst>
        <pc:spChg chg="mod">
          <ac:chgData name="MATTHEW J BURNER" userId="bfe7411d-3e21-45c8-a84b-344f8c11d067" providerId="ADAL" clId="{97AC22C0-7AC9-4A8F-B040-F3EB24522C97}" dt="2021-05-21T00:33:45.674" v="827" actId="20577"/>
          <ac:spMkLst>
            <pc:docMk/>
            <pc:sldMk cId="3032324393" sldId="306"/>
            <ac:spMk id="3" creationId="{AD11B936-028F-463B-994F-E081630F0E3F}"/>
          </ac:spMkLst>
        </pc:spChg>
      </pc:sldChg>
      <pc:sldChg chg="modSp mod">
        <pc:chgData name="MATTHEW J BURNER" userId="bfe7411d-3e21-45c8-a84b-344f8c11d067" providerId="ADAL" clId="{97AC22C0-7AC9-4A8F-B040-F3EB24522C97}" dt="2021-05-20T22:11:42.121" v="785" actId="20577"/>
        <pc:sldMkLst>
          <pc:docMk/>
          <pc:sldMk cId="3686794925" sldId="314"/>
        </pc:sldMkLst>
        <pc:spChg chg="mod">
          <ac:chgData name="MATTHEW J BURNER" userId="bfe7411d-3e21-45c8-a84b-344f8c11d067" providerId="ADAL" clId="{97AC22C0-7AC9-4A8F-B040-F3EB24522C97}" dt="2021-05-20T22:11:42.121" v="785" actId="20577"/>
          <ac:spMkLst>
            <pc:docMk/>
            <pc:sldMk cId="3686794925" sldId="314"/>
            <ac:spMk id="2" creationId="{B8E58C25-45E0-4CCF-BE90-B34A7D3DD75D}"/>
          </ac:spMkLst>
        </pc:spChg>
        <pc:spChg chg="mod">
          <ac:chgData name="MATTHEW J BURNER" userId="bfe7411d-3e21-45c8-a84b-344f8c11d067" providerId="ADAL" clId="{97AC22C0-7AC9-4A8F-B040-F3EB24522C97}" dt="2021-05-20T21:42:54.448" v="602" actId="20577"/>
          <ac:spMkLst>
            <pc:docMk/>
            <pc:sldMk cId="3686794925" sldId="314"/>
            <ac:spMk id="3" creationId="{28F1E861-3D24-4452-89F8-C52C1E09FA8D}"/>
          </ac:spMkLst>
        </pc:spChg>
      </pc:sldChg>
      <pc:sldChg chg="delSp mod delAnim">
        <pc:chgData name="MATTHEW J BURNER" userId="bfe7411d-3e21-45c8-a84b-344f8c11d067" providerId="ADAL" clId="{97AC22C0-7AC9-4A8F-B040-F3EB24522C97}" dt="2021-05-21T13:04:00.815" v="877" actId="478"/>
        <pc:sldMkLst>
          <pc:docMk/>
          <pc:sldMk cId="1541185215" sldId="316"/>
        </pc:sldMkLst>
        <pc:spChg chg="del">
          <ac:chgData name="MATTHEW J BURNER" userId="bfe7411d-3e21-45c8-a84b-344f8c11d067" providerId="ADAL" clId="{97AC22C0-7AC9-4A8F-B040-F3EB24522C97}" dt="2021-05-21T13:04:00.815" v="877" actId="478"/>
          <ac:spMkLst>
            <pc:docMk/>
            <pc:sldMk cId="1541185215" sldId="316"/>
            <ac:spMk id="15" creationId="{B0B01AEF-EDC9-44E9-B748-C1792D73BA21}"/>
          </ac:spMkLst>
        </pc:spChg>
      </pc:sldChg>
      <pc:sldChg chg="modSp mod">
        <pc:chgData name="MATTHEW J BURNER" userId="bfe7411d-3e21-45c8-a84b-344f8c11d067" providerId="ADAL" clId="{97AC22C0-7AC9-4A8F-B040-F3EB24522C97}" dt="2021-05-20T22:55:48.690" v="796" actId="1076"/>
        <pc:sldMkLst>
          <pc:docMk/>
          <pc:sldMk cId="503117810" sldId="319"/>
        </pc:sldMkLst>
        <pc:spChg chg="mod">
          <ac:chgData name="MATTHEW J BURNER" userId="bfe7411d-3e21-45c8-a84b-344f8c11d067" providerId="ADAL" clId="{97AC22C0-7AC9-4A8F-B040-F3EB24522C97}" dt="2021-05-20T22:55:48.690" v="796" actId="1076"/>
          <ac:spMkLst>
            <pc:docMk/>
            <pc:sldMk cId="503117810" sldId="319"/>
            <ac:spMk id="23" creationId="{135FF7E8-D5B1-49C0-AF9E-4B2EC1B0B56E}"/>
          </ac:spMkLst>
        </pc:spChg>
        <pc:spChg chg="mod">
          <ac:chgData name="MATTHEW J BURNER" userId="bfe7411d-3e21-45c8-a84b-344f8c11d067" providerId="ADAL" clId="{97AC22C0-7AC9-4A8F-B040-F3EB24522C97}" dt="2021-05-20T22:55:39.453" v="792" actId="14100"/>
          <ac:spMkLst>
            <pc:docMk/>
            <pc:sldMk cId="503117810" sldId="319"/>
            <ac:spMk id="30" creationId="{055E36C6-B6C9-4622-91CA-FE7D80D791E5}"/>
          </ac:spMkLst>
        </pc:spChg>
      </pc:sldChg>
      <pc:sldChg chg="modSp mod">
        <pc:chgData name="MATTHEW J BURNER" userId="bfe7411d-3e21-45c8-a84b-344f8c11d067" providerId="ADAL" clId="{97AC22C0-7AC9-4A8F-B040-F3EB24522C97}" dt="2021-05-20T23:30:23.229" v="817" actId="20577"/>
        <pc:sldMkLst>
          <pc:docMk/>
          <pc:sldMk cId="1917875627" sldId="321"/>
        </pc:sldMkLst>
        <pc:graphicFrameChg chg="modGraphic">
          <ac:chgData name="MATTHEW J BURNER" userId="bfe7411d-3e21-45c8-a84b-344f8c11d067" providerId="ADAL" clId="{97AC22C0-7AC9-4A8F-B040-F3EB24522C97}" dt="2021-05-20T23:30:23.229" v="817" actId="20577"/>
          <ac:graphicFrameMkLst>
            <pc:docMk/>
            <pc:sldMk cId="1917875627" sldId="321"/>
            <ac:graphicFrameMk id="16" creationId="{DA9BE2F9-7FD9-4DD2-87D4-04E0541832AD}"/>
          </ac:graphicFrameMkLst>
        </pc:graphicFrameChg>
      </pc:sldChg>
      <pc:sldChg chg="modSp">
        <pc:chgData name="MATTHEW J BURNER" userId="bfe7411d-3e21-45c8-a84b-344f8c11d067" providerId="ADAL" clId="{97AC22C0-7AC9-4A8F-B040-F3EB24522C97}" dt="2021-05-21T00:29:26.615" v="822" actId="20577"/>
        <pc:sldMkLst>
          <pc:docMk/>
          <pc:sldMk cId="3605430019" sldId="324"/>
        </pc:sldMkLst>
        <pc:spChg chg="mod">
          <ac:chgData name="MATTHEW J BURNER" userId="bfe7411d-3e21-45c8-a84b-344f8c11d067" providerId="ADAL" clId="{97AC22C0-7AC9-4A8F-B040-F3EB24522C97}" dt="2021-05-21T00:29:26.615" v="822" actId="20577"/>
          <ac:spMkLst>
            <pc:docMk/>
            <pc:sldMk cId="3605430019" sldId="324"/>
            <ac:spMk id="3" creationId="{8DF3BBB1-825D-48AC-AD69-A32EEA59568E}"/>
          </ac:spMkLst>
        </pc:spChg>
      </pc:sldChg>
      <pc:sldChg chg="modSp mod">
        <pc:chgData name="MATTHEW J BURNER" userId="bfe7411d-3e21-45c8-a84b-344f8c11d067" providerId="ADAL" clId="{97AC22C0-7AC9-4A8F-B040-F3EB24522C97}" dt="2021-05-20T22:56:27.429" v="804" actId="20577"/>
        <pc:sldMkLst>
          <pc:docMk/>
          <pc:sldMk cId="1663364344" sldId="325"/>
        </pc:sldMkLst>
        <pc:graphicFrameChg chg="modGraphic">
          <ac:chgData name="MATTHEW J BURNER" userId="bfe7411d-3e21-45c8-a84b-344f8c11d067" providerId="ADAL" clId="{97AC22C0-7AC9-4A8F-B040-F3EB24522C97}" dt="2021-05-20T22:56:24.480" v="803" actId="20577"/>
          <ac:graphicFrameMkLst>
            <pc:docMk/>
            <pc:sldMk cId="1663364344" sldId="325"/>
            <ac:graphicFrameMk id="4" creationId="{8848E440-D2A9-4520-83B5-531C19B396E1}"/>
          </ac:graphicFrameMkLst>
        </pc:graphicFrameChg>
        <pc:graphicFrameChg chg="modGraphic">
          <ac:chgData name="MATTHEW J BURNER" userId="bfe7411d-3e21-45c8-a84b-344f8c11d067" providerId="ADAL" clId="{97AC22C0-7AC9-4A8F-B040-F3EB24522C97}" dt="2021-05-20T22:56:27.429" v="804" actId="20577"/>
          <ac:graphicFrameMkLst>
            <pc:docMk/>
            <pc:sldMk cId="1663364344" sldId="325"/>
            <ac:graphicFrameMk id="5" creationId="{FEFA1024-11A5-4C2F-A13B-15B9072722EC}"/>
          </ac:graphicFrameMkLst>
        </pc:graphicFrameChg>
      </pc:sldChg>
      <pc:sldChg chg="modSp">
        <pc:chgData name="MATTHEW J BURNER" userId="bfe7411d-3e21-45c8-a84b-344f8c11d067" providerId="ADAL" clId="{97AC22C0-7AC9-4A8F-B040-F3EB24522C97}" dt="2021-05-20T22:40:44.092" v="789" actId="20577"/>
        <pc:sldMkLst>
          <pc:docMk/>
          <pc:sldMk cId="2444840835" sldId="328"/>
        </pc:sldMkLst>
        <pc:spChg chg="mod">
          <ac:chgData name="MATTHEW J BURNER" userId="bfe7411d-3e21-45c8-a84b-344f8c11d067" providerId="ADAL" clId="{97AC22C0-7AC9-4A8F-B040-F3EB24522C97}" dt="2021-05-20T22:40:44.092" v="789" actId="20577"/>
          <ac:spMkLst>
            <pc:docMk/>
            <pc:sldMk cId="2444840835" sldId="328"/>
            <ac:spMk id="5" creationId="{3FE322D7-6A7C-45E1-8834-3CF97CA7B078}"/>
          </ac:spMkLst>
        </pc:spChg>
      </pc:sldChg>
      <pc:sldChg chg="modSp">
        <pc:chgData name="MATTHEW J BURNER" userId="bfe7411d-3e21-45c8-a84b-344f8c11d067" providerId="ADAL" clId="{97AC22C0-7AC9-4A8F-B040-F3EB24522C97}" dt="2021-05-21T13:10:37.490" v="879" actId="207"/>
        <pc:sldMkLst>
          <pc:docMk/>
          <pc:sldMk cId="4257199942" sldId="332"/>
        </pc:sldMkLst>
        <pc:spChg chg="mod">
          <ac:chgData name="MATTHEW J BURNER" userId="bfe7411d-3e21-45c8-a84b-344f8c11d067" providerId="ADAL" clId="{97AC22C0-7AC9-4A8F-B040-F3EB24522C97}" dt="2021-05-21T13:10:37.490" v="879" actId="207"/>
          <ac:spMkLst>
            <pc:docMk/>
            <pc:sldMk cId="4257199942" sldId="332"/>
            <ac:spMk id="3" creationId="{3C070421-E3BD-4A40-9631-3B7F9B66B2E7}"/>
          </ac:spMkLst>
        </pc:spChg>
      </pc:sldChg>
      <pc:sldChg chg="modSp mod">
        <pc:chgData name="MATTHEW J BURNER" userId="bfe7411d-3e21-45c8-a84b-344f8c11d067" providerId="ADAL" clId="{97AC22C0-7AC9-4A8F-B040-F3EB24522C97}" dt="2021-05-21T01:12:52.098" v="849" actId="1076"/>
        <pc:sldMkLst>
          <pc:docMk/>
          <pc:sldMk cId="1128946234" sldId="337"/>
        </pc:sldMkLst>
        <pc:spChg chg="mod">
          <ac:chgData name="MATTHEW J BURNER" userId="bfe7411d-3e21-45c8-a84b-344f8c11d067" providerId="ADAL" clId="{97AC22C0-7AC9-4A8F-B040-F3EB24522C97}" dt="2021-05-21T01:12:52.098" v="849" actId="1076"/>
          <ac:spMkLst>
            <pc:docMk/>
            <pc:sldMk cId="1128946234" sldId="337"/>
            <ac:spMk id="2" creationId="{53219834-4683-4F81-9E50-E035F764054A}"/>
          </ac:spMkLst>
        </pc:spChg>
      </pc:sldChg>
      <pc:sldChg chg="modSp mod modAnim">
        <pc:chgData name="MATTHEW J BURNER" userId="bfe7411d-3e21-45c8-a84b-344f8c11d067" providerId="ADAL" clId="{97AC22C0-7AC9-4A8F-B040-F3EB24522C97}" dt="2021-05-21T01:05:33.494" v="847" actId="20577"/>
        <pc:sldMkLst>
          <pc:docMk/>
          <pc:sldMk cId="1708784831" sldId="341"/>
        </pc:sldMkLst>
        <pc:spChg chg="mod">
          <ac:chgData name="MATTHEW J BURNER" userId="bfe7411d-3e21-45c8-a84b-344f8c11d067" providerId="ADAL" clId="{97AC22C0-7AC9-4A8F-B040-F3EB24522C97}" dt="2021-05-21T00:16:21.789" v="821" actId="20577"/>
          <ac:spMkLst>
            <pc:docMk/>
            <pc:sldMk cId="1708784831" sldId="341"/>
            <ac:spMk id="2" creationId="{A5FDEF89-2A34-495C-850A-4F33687F3752}"/>
          </ac:spMkLst>
        </pc:spChg>
        <pc:spChg chg="mod">
          <ac:chgData name="MATTHEW J BURNER" userId="bfe7411d-3e21-45c8-a84b-344f8c11d067" providerId="ADAL" clId="{97AC22C0-7AC9-4A8F-B040-F3EB24522C97}" dt="2021-05-21T01:05:33.494" v="847" actId="20577"/>
          <ac:spMkLst>
            <pc:docMk/>
            <pc:sldMk cId="1708784831" sldId="341"/>
            <ac:spMk id="3" creationId="{F6247F02-A661-4CE8-85DA-4EA3BACFA006}"/>
          </ac:spMkLst>
        </pc:spChg>
      </pc:sldChg>
    </pc:docChg>
  </pc:docChgLst>
  <pc:docChgLst>
    <pc:chgData name="MATTHEW J BURNER" userId="bfe7411d-3e21-45c8-a84b-344f8c11d067" providerId="ADAL" clId="{46F6DC61-E2F1-426F-AC18-1A9DC6C6C608}"/>
    <pc:docChg chg="modSld modShowInfo">
      <pc:chgData name="MATTHEW J BURNER" userId="bfe7411d-3e21-45c8-a84b-344f8c11d067" providerId="ADAL" clId="{46F6DC61-E2F1-426F-AC18-1A9DC6C6C608}" dt="2022-09-22T15:59:48.713" v="1" actId="2744"/>
      <pc:docMkLst>
        <pc:docMk/>
      </pc:docMkLst>
      <pc:sldChg chg="modSp mod">
        <pc:chgData name="MATTHEW J BURNER" userId="bfe7411d-3e21-45c8-a84b-344f8c11d067" providerId="ADAL" clId="{46F6DC61-E2F1-426F-AC18-1A9DC6C6C608}" dt="2022-09-22T02:05:14.647" v="0" actId="20577"/>
        <pc:sldMkLst>
          <pc:docMk/>
          <pc:sldMk cId="4257199942" sldId="332"/>
        </pc:sldMkLst>
        <pc:spChg chg="mod">
          <ac:chgData name="MATTHEW J BURNER" userId="bfe7411d-3e21-45c8-a84b-344f8c11d067" providerId="ADAL" clId="{46F6DC61-E2F1-426F-AC18-1A9DC6C6C608}" dt="2022-09-22T02:05:14.647" v="0" actId="20577"/>
          <ac:spMkLst>
            <pc:docMk/>
            <pc:sldMk cId="4257199942" sldId="332"/>
            <ac:spMk id="2" creationId="{1B674A54-4103-4B93-9208-2D056821FE35}"/>
          </ac:spMkLst>
        </pc:spChg>
      </pc:sldChg>
    </pc:docChg>
  </pc:docChgLst>
  <pc:docChgLst>
    <pc:chgData name="MATTHEW J BURNER" userId="bfe7411d-3e21-45c8-a84b-344f8c11d067" providerId="ADAL" clId="{FE2BD014-B0E0-4C4F-A0E1-8F1CA02BCF2C}"/>
    <pc:docChg chg="delSld">
      <pc:chgData name="MATTHEW J BURNER" userId="bfe7411d-3e21-45c8-a84b-344f8c11d067" providerId="ADAL" clId="{FE2BD014-B0E0-4C4F-A0E1-8F1CA02BCF2C}" dt="2023-08-07T16:11:21.969" v="0" actId="47"/>
      <pc:docMkLst>
        <pc:docMk/>
      </pc:docMkLst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468766545" sldId="259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3386496830" sldId="261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866015960" sldId="262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1732288056" sldId="269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3783584240" sldId="271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2491124880" sldId="274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1159171112" sldId="275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1830731129" sldId="277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1174489759" sldId="278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2182157730" sldId="280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3419686679" sldId="282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623773460" sldId="294"/>
        </pc:sldMkLst>
      </pc:sldChg>
      <pc:sldChg chg="del">
        <pc:chgData name="MATTHEW J BURNER" userId="bfe7411d-3e21-45c8-a84b-344f8c11d067" providerId="ADAL" clId="{FE2BD014-B0E0-4C4F-A0E1-8F1CA02BCF2C}" dt="2023-08-07T16:11:21.969" v="0" actId="47"/>
        <pc:sldMkLst>
          <pc:docMk/>
          <pc:sldMk cId="4266225859" sldId="31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8:47:20.7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1,'4'0,"1"1,-1 0,0 0,0 0,1 1,-1-1,0 1,0 0,0 0,-1 0,1 1,0-1,-1 1,1 0,-1 0,0 0,0 1,-1-1,1 1,0-1,2 7,7 11,-2 0,15 41,-14-35,51 130,38 89,-64-148,-16-48,2 0,2-1,32 46,17 9,-46-59,-23-40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8:47:23.1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1,'1'3,"1"1,-1-1,1 0,0 0,-1 1,1-1,3 3,4 7,-2-2,-1 1,0-1,-1 1,-1 0,1 0,-2 1,0-1,0 1,-1-1,0 24,0-8,0 1,14 52,-4-21,-3-19,2-1,1-1,36 76,-34-85,135 317,-96-200,-51-142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EDCC-57DC-42DB-8C80-81BFEDEC3B6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67901-C3E5-4DE4-A39F-3459B0CC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7901-C3E5-4DE4-A39F-3459B0CCC2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5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7901-C3E5-4DE4-A39F-3459B0CCC2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1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ke and shoreline at sunset of UW-Madison campu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" y="0"/>
            <a:ext cx="121871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727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660"/>
            <a:ext cx="9144000" cy="14873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370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4867"/>
            <a:ext cx="105156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096"/>
            <a:ext cx="105156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9463"/>
            <a:ext cx="105156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720"/>
            <a:ext cx="5157787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84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0"/>
            <a:ext cx="5183188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462"/>
            <a:ext cx="105156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F5D0A-0799-4289-AEC8-6510A98307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733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e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Un recurso para la interpretación semántica en asturiano y español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Matthew “Mateo” Burner</a:t>
            </a:r>
          </a:p>
          <a:p>
            <a:r>
              <a:rPr lang="es-CO" dirty="0"/>
              <a:t>La Universidad de Wisconsin-Madison</a:t>
            </a:r>
          </a:p>
          <a:p>
            <a:r>
              <a:rPr lang="es-CO" dirty="0" err="1"/>
              <a:t>mburner</a:t>
            </a:r>
            <a:r>
              <a:rPr lang="en-US" dirty="0"/>
              <a:t>@</a:t>
            </a:r>
            <a:r>
              <a:rPr lang="es-CO" dirty="0"/>
              <a:t>wisc.edu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2B9BD-C9E3-41C2-AEC7-6C908DEE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14" y="5646316"/>
            <a:ext cx="1914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Tipos de “género” en español</a:t>
            </a:r>
            <a:br>
              <a:rPr lang="es-CO" dirty="0"/>
            </a:br>
            <a:r>
              <a:rPr lang="es-CO" sz="1800" dirty="0"/>
              <a:t>(Millán Chivite, 1994 y referencias allí dentro)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596B3F-5C36-44AC-826F-D312134F6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585973"/>
              </p:ext>
            </p:extLst>
          </p:nvPr>
        </p:nvGraphicFramePr>
        <p:xfrm>
          <a:off x="402771" y="1356360"/>
          <a:ext cx="1138645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69">
                  <a:extLst>
                    <a:ext uri="{9D8B030D-6E8A-4147-A177-3AD203B41FA5}">
                      <a16:colId xmlns:a16="http://schemas.microsoft.com/office/drawing/2014/main" val="3278138754"/>
                    </a:ext>
                  </a:extLst>
                </a:gridCol>
                <a:gridCol w="4235134">
                  <a:extLst>
                    <a:ext uri="{9D8B030D-6E8A-4147-A177-3AD203B41FA5}">
                      <a16:colId xmlns:a16="http://schemas.microsoft.com/office/drawing/2014/main" val="4047062603"/>
                    </a:ext>
                  </a:extLst>
                </a:gridCol>
                <a:gridCol w="507150">
                  <a:extLst>
                    <a:ext uri="{9D8B030D-6E8A-4147-A177-3AD203B41FA5}">
                      <a16:colId xmlns:a16="http://schemas.microsoft.com/office/drawing/2014/main" val="1186109730"/>
                    </a:ext>
                  </a:extLst>
                </a:gridCol>
                <a:gridCol w="820069">
                  <a:extLst>
                    <a:ext uri="{9D8B030D-6E8A-4147-A177-3AD203B41FA5}">
                      <a16:colId xmlns:a16="http://schemas.microsoft.com/office/drawing/2014/main" val="2997720221"/>
                    </a:ext>
                  </a:extLst>
                </a:gridCol>
                <a:gridCol w="5004035">
                  <a:extLst>
                    <a:ext uri="{9D8B030D-6E8A-4147-A177-3AD203B41FA5}">
                      <a16:colId xmlns:a16="http://schemas.microsoft.com/office/drawing/2014/main" val="441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dimensional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elemento natural/elaborado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5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cuantificador intensivo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13.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calidad o valoración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4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individual/colectivo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materia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árbol/fruto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15.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forma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8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implicación constitutiva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16.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función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incorporado/exento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17.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genérico/específico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espacial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relación metafórica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causa/efecto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19.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 seres (in)animados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proceso físico/mental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al hombre/animal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temporal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21.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persona/no persona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visión continua/discontinua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entidad básica/color representativo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471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A0C-F0CA-457E-B9CA-F93F17D2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Tipos de “género” en español</a:t>
            </a:r>
            <a:br>
              <a:rPr lang="es-CO" dirty="0"/>
            </a:br>
            <a:r>
              <a:rPr lang="es-CO" sz="1800" dirty="0"/>
              <a:t>(Millán Chivite, 1994 y referencias allí dentro)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596B3F-5C36-44AC-826F-D312134F6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0843"/>
              </p:ext>
            </p:extLst>
          </p:nvPr>
        </p:nvGraphicFramePr>
        <p:xfrm>
          <a:off x="402771" y="1356360"/>
          <a:ext cx="1138645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69">
                  <a:extLst>
                    <a:ext uri="{9D8B030D-6E8A-4147-A177-3AD203B41FA5}">
                      <a16:colId xmlns:a16="http://schemas.microsoft.com/office/drawing/2014/main" val="3278138754"/>
                    </a:ext>
                  </a:extLst>
                </a:gridCol>
                <a:gridCol w="4235134">
                  <a:extLst>
                    <a:ext uri="{9D8B030D-6E8A-4147-A177-3AD203B41FA5}">
                      <a16:colId xmlns:a16="http://schemas.microsoft.com/office/drawing/2014/main" val="4047062603"/>
                    </a:ext>
                  </a:extLst>
                </a:gridCol>
                <a:gridCol w="507150">
                  <a:extLst>
                    <a:ext uri="{9D8B030D-6E8A-4147-A177-3AD203B41FA5}">
                      <a16:colId xmlns:a16="http://schemas.microsoft.com/office/drawing/2014/main" val="1186109730"/>
                    </a:ext>
                  </a:extLst>
                </a:gridCol>
                <a:gridCol w="820069">
                  <a:extLst>
                    <a:ext uri="{9D8B030D-6E8A-4147-A177-3AD203B41FA5}">
                      <a16:colId xmlns:a16="http://schemas.microsoft.com/office/drawing/2014/main" val="2997720221"/>
                    </a:ext>
                  </a:extLst>
                </a:gridCol>
                <a:gridCol w="5004035">
                  <a:extLst>
                    <a:ext uri="{9D8B030D-6E8A-4147-A177-3AD203B41FA5}">
                      <a16:colId xmlns:a16="http://schemas.microsoft.com/office/drawing/2014/main" val="441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rgbClr val="0070C0"/>
                          </a:solidFill>
                        </a:rPr>
                        <a:t>dimensional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elemento natural/elaborado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5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cuantificador intensivo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13.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calidad o valoración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4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rgbClr val="0070C0"/>
                          </a:solidFill>
                        </a:rPr>
                        <a:t>individual/colectivo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materia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rgbClr val="0070C0"/>
                          </a:solidFill>
                        </a:rPr>
                        <a:t>árbol/fruto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15.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forma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8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implicación constitutiva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16.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función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incorporado/exento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17.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genérico/específico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espacial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relación metafórica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causa/efecto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19.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 seres (in)animados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proceso físico/mental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al hombre/animal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temporal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21.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persona/no persona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rgbClr val="0070C0"/>
                          </a:solidFill>
                        </a:rPr>
                        <a:t>visión continua/discontinua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entidad básica/color representativo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471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B278F-89EB-4A42-A777-98788AD0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2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Tipos de “género” en español</a:t>
            </a:r>
            <a:br>
              <a:rPr lang="es-CO" dirty="0"/>
            </a:br>
            <a:r>
              <a:rPr lang="es-CO" sz="1800" dirty="0"/>
              <a:t>(Millán Chivite, 1994: 55 y referencias allí dentro)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1BCB-3A45-48D5-A9B3-97E46676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Dimensional – el masculino tiende a tener un tamaño reducido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(11)	balandr</a:t>
            </a:r>
            <a:r>
              <a:rPr lang="es-CO" b="1" dirty="0"/>
              <a:t>o</a:t>
            </a:r>
            <a:r>
              <a:rPr lang="es-CO" dirty="0"/>
              <a:t> / balandr</a:t>
            </a:r>
            <a:r>
              <a:rPr lang="es-CO" b="1" dirty="0"/>
              <a:t>a</a:t>
            </a:r>
            <a:r>
              <a:rPr lang="es-CO" dirty="0"/>
              <a:t>	</a:t>
            </a:r>
            <a:r>
              <a:rPr lang="es-CO" sz="2400" i="1" dirty="0"/>
              <a:t>‘barco deportivo’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(12)	banc</a:t>
            </a:r>
            <a:r>
              <a:rPr lang="es-CO" b="1" dirty="0"/>
              <a:t>o</a:t>
            </a:r>
            <a:r>
              <a:rPr lang="es-CO" dirty="0"/>
              <a:t> / banc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‘asiento’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(13)	berr</a:t>
            </a:r>
            <a:r>
              <a:rPr lang="es-CO" b="1" dirty="0"/>
              <a:t>o</a:t>
            </a:r>
            <a:r>
              <a:rPr lang="es-CO" dirty="0"/>
              <a:t> / berr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‘planta comestible’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(14)	bols</a:t>
            </a:r>
            <a:r>
              <a:rPr lang="es-CO" b="1" dirty="0"/>
              <a:t>o</a:t>
            </a:r>
            <a:r>
              <a:rPr lang="es-CO" dirty="0"/>
              <a:t> / bols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‘saco’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(15)	cest</a:t>
            </a:r>
            <a:r>
              <a:rPr lang="es-CO" b="1" dirty="0"/>
              <a:t>o</a:t>
            </a:r>
            <a:r>
              <a:rPr lang="es-CO" dirty="0"/>
              <a:t> / cest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‘recipiente tejido’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1B7CA-5F97-4309-AAD6-80EB2C30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Tipos de “género” en español</a:t>
            </a:r>
            <a:br>
              <a:rPr lang="es-CO" dirty="0"/>
            </a:br>
            <a:r>
              <a:rPr lang="es-CO" sz="1800" dirty="0"/>
              <a:t>(Millán Chivite, 1994: 56-57 y referencias allí dentro)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1BCB-3A45-48D5-A9B3-97E46676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Individual/colectivo – el femenino tiende a indicar el colectivo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(16)	banc</a:t>
            </a:r>
            <a:r>
              <a:rPr lang="es-CO" b="1" dirty="0"/>
              <a:t>o</a:t>
            </a:r>
            <a:r>
              <a:rPr lang="es-CO" dirty="0"/>
              <a:t> / banc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‘entidades bancarias’</a:t>
            </a:r>
            <a:endParaRPr lang="es-CO" sz="2400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s-CO" dirty="0"/>
              <a:t>17</a:t>
            </a:r>
            <a:r>
              <a:rPr lang="en-US" dirty="0"/>
              <a:t>)	</a:t>
            </a:r>
            <a:r>
              <a:rPr lang="es-CO" dirty="0"/>
              <a:t>boñig</a:t>
            </a:r>
            <a:r>
              <a:rPr lang="es-CO" b="1" dirty="0"/>
              <a:t>o</a:t>
            </a:r>
            <a:r>
              <a:rPr lang="en-US" dirty="0"/>
              <a:t> / </a:t>
            </a:r>
            <a:r>
              <a:rPr lang="es-CO" dirty="0"/>
              <a:t>boñig</a:t>
            </a:r>
            <a:r>
              <a:rPr lang="es-CO" b="1" dirty="0"/>
              <a:t>a</a:t>
            </a:r>
            <a:r>
              <a:rPr lang="en-US" dirty="0"/>
              <a:t>		</a:t>
            </a:r>
            <a:r>
              <a:rPr lang="es-CO" sz="2400" i="1" dirty="0"/>
              <a:t>‘excremento de animales’</a:t>
            </a:r>
            <a:endParaRPr lang="en-US" sz="2400" i="1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s-CO" dirty="0"/>
              <a:t>18</a:t>
            </a:r>
            <a:r>
              <a:rPr lang="en-US" dirty="0"/>
              <a:t>)	</a:t>
            </a:r>
            <a:r>
              <a:rPr lang="es-CO" dirty="0"/>
              <a:t>cuern</a:t>
            </a:r>
            <a:r>
              <a:rPr lang="es-CO" b="1" dirty="0"/>
              <a:t>o</a:t>
            </a:r>
            <a:r>
              <a:rPr lang="en-US" dirty="0"/>
              <a:t> / </a:t>
            </a:r>
            <a:r>
              <a:rPr lang="es-CO" dirty="0"/>
              <a:t>cuern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‘se refiere a las astas’</a:t>
            </a:r>
            <a:endParaRPr lang="es-CO" sz="2400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s-CO" dirty="0"/>
              <a:t>19</a:t>
            </a:r>
            <a:r>
              <a:rPr lang="en-US" dirty="0"/>
              <a:t>)	huev</a:t>
            </a:r>
            <a:r>
              <a:rPr lang="en-US" b="1" dirty="0"/>
              <a:t>o</a:t>
            </a:r>
            <a:r>
              <a:rPr lang="en-US" dirty="0"/>
              <a:t> / </a:t>
            </a:r>
            <a:r>
              <a:rPr lang="es-CO" dirty="0"/>
              <a:t>huev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‘lo que nos dan las gallinas’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(20)	linder</a:t>
            </a:r>
            <a:r>
              <a:rPr lang="es-CO" b="1" dirty="0"/>
              <a:t>o</a:t>
            </a:r>
            <a:r>
              <a:rPr lang="en-US" dirty="0"/>
              <a:t> / </a:t>
            </a:r>
            <a:r>
              <a:rPr lang="es-CO" dirty="0"/>
              <a:t>linder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‘un límite’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21A4-397E-4E4C-8346-16E68ED9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Tipos de “género” en español</a:t>
            </a:r>
            <a:br>
              <a:rPr lang="es-CO" dirty="0"/>
            </a:br>
            <a:r>
              <a:rPr lang="es-CO" sz="1800" dirty="0"/>
              <a:t>(Millán Chivite, 1994: 58,61 y referencias allí dentro)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1BCB-3A45-48D5-A9B3-97E46676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4867"/>
            <a:ext cx="10976811" cy="5048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Árbol/fruto – el masculino se refiere al árbol, el femenino al fruto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(21)	avellan</a:t>
            </a:r>
            <a:r>
              <a:rPr lang="es-CO" b="1" dirty="0"/>
              <a:t>o</a:t>
            </a:r>
            <a:r>
              <a:rPr lang="es-CO" dirty="0"/>
              <a:t> / avellan</a:t>
            </a:r>
            <a:r>
              <a:rPr lang="es-CO" b="1" dirty="0"/>
              <a:t>a</a:t>
            </a:r>
          </a:p>
          <a:p>
            <a:pPr marL="0" indent="0">
              <a:buNone/>
            </a:pPr>
            <a:r>
              <a:rPr lang="es-CO" dirty="0"/>
              <a:t>(22)	castañ</a:t>
            </a:r>
            <a:r>
              <a:rPr lang="es-CO" b="1" dirty="0"/>
              <a:t>o</a:t>
            </a:r>
            <a:r>
              <a:rPr lang="es-CO" dirty="0"/>
              <a:t> / castañ</a:t>
            </a:r>
            <a:r>
              <a:rPr lang="es-CO" b="1" dirty="0"/>
              <a:t>a</a:t>
            </a:r>
          </a:p>
          <a:p>
            <a:pPr marL="0" indent="0">
              <a:buNone/>
            </a:pPr>
            <a:r>
              <a:rPr lang="es-CO" dirty="0"/>
              <a:t>(23)	cerez</a:t>
            </a:r>
            <a:r>
              <a:rPr lang="es-CO" b="1" dirty="0"/>
              <a:t>o</a:t>
            </a:r>
            <a:r>
              <a:rPr lang="es-CO" dirty="0"/>
              <a:t> / cerez</a:t>
            </a:r>
            <a:r>
              <a:rPr lang="es-CO" b="1" dirty="0"/>
              <a:t>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Visión continua/discontinua – el masculino denota el individuo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(24) 	</a:t>
            </a:r>
            <a:r>
              <a:rPr lang="en-US" dirty="0" err="1"/>
              <a:t>mader</a:t>
            </a:r>
            <a:r>
              <a:rPr lang="en-US" b="1" dirty="0" err="1"/>
              <a:t>o</a:t>
            </a:r>
            <a:r>
              <a:rPr lang="en-US" dirty="0"/>
              <a:t> / </a:t>
            </a:r>
            <a:r>
              <a:rPr lang="en-US" dirty="0" err="1"/>
              <a:t>mader</a:t>
            </a:r>
            <a:r>
              <a:rPr lang="en-US" b="1" dirty="0" err="1"/>
              <a:t>a</a:t>
            </a:r>
            <a:r>
              <a:rPr lang="en-US" b="1" dirty="0"/>
              <a:t>		</a:t>
            </a:r>
            <a:r>
              <a:rPr lang="en-US" sz="2400" i="1" dirty="0"/>
              <a:t>‘un </a:t>
            </a:r>
            <a:r>
              <a:rPr lang="en-US" sz="2400" i="1" dirty="0" err="1"/>
              <a:t>madero</a:t>
            </a:r>
            <a:r>
              <a:rPr lang="en-US" sz="2400" i="1" dirty="0"/>
              <a:t> / la </a:t>
            </a:r>
            <a:r>
              <a:rPr lang="en-US" sz="2400" i="1" dirty="0" err="1"/>
              <a:t>madera</a:t>
            </a:r>
            <a:r>
              <a:rPr lang="en-US" sz="2400" i="1" dirty="0"/>
              <a:t>’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(25) 	</a:t>
            </a:r>
            <a:r>
              <a:rPr lang="en-US" dirty="0" err="1"/>
              <a:t>leñ</a:t>
            </a:r>
            <a:r>
              <a:rPr lang="en-US" b="1" dirty="0" err="1"/>
              <a:t>o</a:t>
            </a:r>
            <a:r>
              <a:rPr lang="en-US" dirty="0"/>
              <a:t> / </a:t>
            </a:r>
            <a:r>
              <a:rPr lang="en-US" dirty="0" err="1"/>
              <a:t>leñ</a:t>
            </a:r>
            <a:r>
              <a:rPr lang="en-US" b="1" dirty="0" err="1"/>
              <a:t>a</a:t>
            </a:r>
            <a:r>
              <a:rPr lang="en-US" b="1" dirty="0"/>
              <a:t>			</a:t>
            </a:r>
            <a:r>
              <a:rPr lang="en-US" sz="2400" i="1" dirty="0"/>
              <a:t>‘un </a:t>
            </a:r>
            <a:r>
              <a:rPr lang="en-US" sz="2400" i="1" dirty="0" err="1"/>
              <a:t>leño</a:t>
            </a:r>
            <a:r>
              <a:rPr lang="en-US" sz="2400" i="1" dirty="0"/>
              <a:t> / la </a:t>
            </a:r>
            <a:r>
              <a:rPr lang="en-US" sz="2400" i="1" dirty="0" err="1"/>
              <a:t>leña</a:t>
            </a:r>
            <a:r>
              <a:rPr lang="en-US" sz="2400" i="1" dirty="0"/>
              <a:t>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C4AD-47D9-415B-9CE8-ED0B1652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A2EB-C6F4-4F64-9260-C496AC26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600" dirty="0"/>
              <a:t>¿Qué pasa con el asturiano entonces?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4ECB-1237-4603-BA9C-A2FB22CE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90161-4E2D-4181-A061-E6A1D9AD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2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(García Arias, 2003: 138-139)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Dimensión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(26)</a:t>
            </a:r>
          </a:p>
          <a:p>
            <a:pPr marL="0" indent="0">
              <a:buNone/>
            </a:pPr>
            <a:r>
              <a:rPr lang="es-CO" dirty="0"/>
              <a:t>	a. cest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i="1" dirty="0"/>
              <a:t>‘</a:t>
            </a:r>
            <a:r>
              <a:rPr lang="es-CO" sz="2400" i="1" dirty="0"/>
              <a:t>más grande que la cesta’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	b. cest</a:t>
            </a:r>
            <a:r>
              <a:rPr lang="es-CO" b="1" dirty="0"/>
              <a:t>a</a:t>
            </a:r>
            <a:r>
              <a:rPr lang="es-CO" dirty="0"/>
              <a:t>	</a:t>
            </a:r>
            <a:r>
              <a:rPr lang="es-CO" sz="2400" i="1" dirty="0"/>
              <a:t>‘cesta’</a:t>
            </a:r>
            <a:endParaRPr lang="es-CO" sz="24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(27)	</a:t>
            </a:r>
          </a:p>
          <a:p>
            <a:pPr marL="0" indent="0">
              <a:buNone/>
            </a:pPr>
            <a:r>
              <a:rPr lang="es-CO" dirty="0"/>
              <a:t>	a. güert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sz="2400" i="1" dirty="0"/>
              <a:t>‘huerto pequeño’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	b. güert</a:t>
            </a:r>
            <a:r>
              <a:rPr lang="es-CO" b="1" dirty="0"/>
              <a:t>a</a:t>
            </a:r>
            <a:r>
              <a:rPr lang="es-CO" dirty="0"/>
              <a:t>	</a:t>
            </a:r>
            <a:r>
              <a:rPr lang="es-CO" sz="2400" i="1" dirty="0"/>
              <a:t>‘huerto grande’</a:t>
            </a:r>
            <a:endParaRPr lang="es-CO" sz="24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D038-F399-41A7-80E8-EB79DFB4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7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(García Arias, 2003: 138-139)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Dimensión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(28)</a:t>
            </a:r>
          </a:p>
          <a:p>
            <a:pPr marL="0" indent="0">
              <a:buNone/>
            </a:pPr>
            <a:r>
              <a:rPr lang="es-CO" dirty="0"/>
              <a:t>	a. saler</a:t>
            </a:r>
            <a:r>
              <a:rPr lang="es-CO" b="1" dirty="0"/>
              <a:t>u</a:t>
            </a:r>
            <a:r>
              <a:rPr lang="es-CO" dirty="0"/>
              <a:t>/</a:t>
            </a:r>
            <a:r>
              <a:rPr lang="es-CO" b="1" dirty="0">
                <a:solidFill>
                  <a:srgbClr val="0070C0"/>
                </a:solidFill>
              </a:rPr>
              <a:t>*</a:t>
            </a:r>
            <a:r>
              <a:rPr lang="es-CO" dirty="0" err="1"/>
              <a:t>salir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sz="2400" i="1" dirty="0"/>
              <a:t>‘vasija para la sal’</a:t>
            </a:r>
            <a:endParaRPr lang="es-CO" sz="2400" dirty="0"/>
          </a:p>
          <a:p>
            <a:pPr marL="0" indent="0">
              <a:buNone/>
            </a:pPr>
            <a:r>
              <a:rPr lang="es-CO" dirty="0"/>
              <a:t>	b. saler</a:t>
            </a:r>
            <a:r>
              <a:rPr lang="es-CO" b="1" dirty="0"/>
              <a:t>a</a:t>
            </a:r>
            <a:r>
              <a:rPr lang="es-CO" dirty="0"/>
              <a:t>		</a:t>
            </a:r>
            <a:r>
              <a:rPr lang="es-CO" sz="2400" i="1" dirty="0"/>
              <a:t>‘vasija grande de sal’</a:t>
            </a:r>
            <a:endParaRPr lang="es-CO" sz="24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E8828-238E-43D1-BD30-0863449C44F2}"/>
              </a:ext>
            </a:extLst>
          </p:cNvPr>
          <p:cNvSpPr txBox="1"/>
          <p:nvPr/>
        </p:nvSpPr>
        <p:spPr>
          <a:xfrm>
            <a:off x="1241013" y="4704125"/>
            <a:ext cx="970997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0070C0"/>
                </a:solidFill>
              </a:rPr>
              <a:t>*Hay evidencia de la metafonía en algunos variantes del asturiano, lo que puede causar que la vocal alta </a:t>
            </a:r>
            <a:r>
              <a:rPr lang="es-CO" sz="2400" i="1" dirty="0">
                <a:solidFill>
                  <a:srgbClr val="0070C0"/>
                </a:solidFill>
              </a:rPr>
              <a:t>-u</a:t>
            </a:r>
            <a:r>
              <a:rPr lang="es-CO" sz="2400" dirty="0">
                <a:solidFill>
                  <a:srgbClr val="0070C0"/>
                </a:solidFill>
              </a:rPr>
              <a:t> en posición átona final pueda afectar el valor de la(s) vocal(es) que la precede(n)*</a:t>
            </a:r>
          </a:p>
          <a:p>
            <a:pPr algn="ctr"/>
            <a:r>
              <a:rPr lang="es-CO" sz="2400" dirty="0">
                <a:solidFill>
                  <a:srgbClr val="0070C0"/>
                </a:solidFill>
              </a:rPr>
              <a:t>(cf. Hualde, 1992)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15A10-790B-4950-8B35-5DEF403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591F-80DD-4F44-8D0F-1CBAC00C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(ALlA, 2015)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ED3F-98E1-4619-9963-64FA7379E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Otros ejemplos de dimensión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bancu</a:t>
            </a:r>
            <a:r>
              <a:rPr lang="en-US" dirty="0"/>
              <a:t> / banca (</a:t>
            </a:r>
            <a:r>
              <a:rPr lang="en-US" dirty="0" err="1"/>
              <a:t>tayuelu</a:t>
            </a:r>
            <a:r>
              <a:rPr lang="en-US" dirty="0"/>
              <a:t>)	</a:t>
            </a:r>
            <a:r>
              <a:rPr lang="en-US" sz="2400" i="1" dirty="0"/>
              <a:t>‘asientos’		</a:t>
            </a:r>
            <a:r>
              <a:rPr lang="en-US" sz="2400" i="1" dirty="0" err="1"/>
              <a:t>alargado</a:t>
            </a:r>
            <a:r>
              <a:rPr lang="en-US" sz="2400" i="1" dirty="0"/>
              <a:t> / grande</a:t>
            </a:r>
          </a:p>
          <a:p>
            <a:pPr marL="0" indent="0">
              <a:buNone/>
            </a:pPr>
            <a:r>
              <a:rPr lang="en-US" dirty="0" err="1"/>
              <a:t>bolsu</a:t>
            </a:r>
            <a:r>
              <a:rPr lang="en-US" dirty="0"/>
              <a:t> / </a:t>
            </a:r>
            <a:r>
              <a:rPr lang="en-US" dirty="0" err="1"/>
              <a:t>bolsa</a:t>
            </a:r>
            <a:r>
              <a:rPr lang="en-US" dirty="0"/>
              <a:t>			</a:t>
            </a:r>
            <a:r>
              <a:rPr lang="en-US" sz="2400" i="1" dirty="0"/>
              <a:t>‘</a:t>
            </a:r>
            <a:r>
              <a:rPr lang="es-CO" sz="2400" i="1" dirty="0"/>
              <a:t>recipientes</a:t>
            </a:r>
            <a:r>
              <a:rPr lang="en-US" sz="2400" i="1" dirty="0"/>
              <a:t>’		</a:t>
            </a:r>
            <a:r>
              <a:rPr lang="en-US" sz="2400" i="1" dirty="0" err="1"/>
              <a:t>pequeño</a:t>
            </a:r>
            <a:r>
              <a:rPr lang="en-US" sz="2400" i="1" dirty="0"/>
              <a:t> / grande</a:t>
            </a:r>
            <a:endParaRPr lang="es-CO" sz="2400" dirty="0"/>
          </a:p>
          <a:p>
            <a:pPr marL="0" indent="0">
              <a:buNone/>
            </a:pPr>
            <a:r>
              <a:rPr lang="es-CO" dirty="0" err="1"/>
              <a:t>calderu</a:t>
            </a:r>
            <a:r>
              <a:rPr lang="es-CO" dirty="0"/>
              <a:t> / caldera			</a:t>
            </a:r>
            <a:r>
              <a:rPr lang="es-CO" sz="2400" i="1" dirty="0"/>
              <a:t>‘recipientes’		pequeño / grande</a:t>
            </a:r>
          </a:p>
          <a:p>
            <a:pPr marL="0" indent="0">
              <a:buNone/>
            </a:pPr>
            <a:r>
              <a:rPr lang="es-CO" dirty="0" err="1"/>
              <a:t>cubu</a:t>
            </a:r>
            <a:r>
              <a:rPr lang="es-CO" dirty="0"/>
              <a:t> / cuba			</a:t>
            </a:r>
            <a:r>
              <a:rPr lang="es-CO" sz="2400" i="1" dirty="0"/>
              <a:t>‘recipientes’		pequeño / grande</a:t>
            </a:r>
            <a:endParaRPr lang="es-CO" sz="2400" dirty="0"/>
          </a:p>
          <a:p>
            <a:pPr marL="0" indent="0">
              <a:buNone/>
            </a:pPr>
            <a:r>
              <a:rPr lang="es-CO" dirty="0" err="1"/>
              <a:t>charcu</a:t>
            </a:r>
            <a:r>
              <a:rPr lang="es-CO" dirty="0"/>
              <a:t> / charca			</a:t>
            </a:r>
            <a:r>
              <a:rPr lang="es-CO" sz="2400" i="1" dirty="0"/>
              <a:t>‘depósito de agua’	pequeño / grande</a:t>
            </a:r>
            <a:r>
              <a:rPr lang="es-CO" i="1" dirty="0"/>
              <a:t>	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FE7F-4A27-4BAB-B1BC-E55FCBA7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(Sánchez Vicente, 2008)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Extensión semántica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(29)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xelá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‘helado’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xelad</a:t>
            </a:r>
            <a:r>
              <a:rPr lang="es-CO" b="1" dirty="0" err="1"/>
              <a:t>a</a:t>
            </a:r>
            <a:r>
              <a:rPr lang="es-CO" dirty="0"/>
              <a:t>	</a:t>
            </a:r>
            <a:r>
              <a:rPr lang="es-CO" i="1" dirty="0"/>
              <a:t>‘helada’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(30)	a. </a:t>
            </a:r>
            <a:r>
              <a:rPr lang="es-CO" dirty="0" err="1"/>
              <a:t>abey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‘una oquedad’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abey</a:t>
            </a:r>
            <a:r>
              <a:rPr lang="es-CO" b="1" dirty="0" err="1"/>
              <a:t>a</a:t>
            </a:r>
            <a:r>
              <a:rPr lang="es-CO" dirty="0"/>
              <a:t>	</a:t>
            </a:r>
            <a:r>
              <a:rPr lang="es-CO" i="1" dirty="0"/>
              <a:t>‘abeja’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3B6A-F25F-48BC-82B7-A71D0C0C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6F85-8A0F-4F29-9F89-C13B896A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El plan para hoy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8E0E-6CFA-4F40-9900-6A1CC6EF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I.	Un trasfondo tipológico</a:t>
            </a:r>
          </a:p>
          <a:p>
            <a:pPr marL="0" indent="0">
              <a:buNone/>
            </a:pPr>
            <a:r>
              <a:rPr lang="es-CO" dirty="0"/>
              <a:t>II.	Unas cuestiones y pautas</a:t>
            </a:r>
          </a:p>
          <a:p>
            <a:pPr marL="0" indent="0">
              <a:buNone/>
            </a:pPr>
            <a:r>
              <a:rPr lang="es-CO" dirty="0"/>
              <a:t>III.	Tipos de “género” en español</a:t>
            </a:r>
          </a:p>
          <a:p>
            <a:pPr marL="0" indent="0">
              <a:buNone/>
            </a:pPr>
            <a:r>
              <a:rPr lang="es-CO" dirty="0"/>
              <a:t>IV.	Unos casos en asturiano</a:t>
            </a:r>
          </a:p>
          <a:p>
            <a:pPr marL="0" indent="0">
              <a:buNone/>
            </a:pPr>
            <a:r>
              <a:rPr lang="es-CO" dirty="0"/>
              <a:t>V.	Hacia una explicación</a:t>
            </a:r>
          </a:p>
          <a:p>
            <a:pPr marL="0" indent="0">
              <a:buNone/>
            </a:pPr>
            <a:r>
              <a:rPr lang="es-CO" dirty="0"/>
              <a:t>VI.	Conclusiones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E626A-F972-4DB5-86AD-6CE8771B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9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sz="3600" dirty="0"/>
            </a:br>
            <a:r>
              <a:rPr lang="es-CO" sz="1800" dirty="0"/>
              <a:t>(Sánchez Vicente, 2008)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Contable/incontable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(31)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maer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‘un madero’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maer</a:t>
            </a:r>
            <a:r>
              <a:rPr lang="es-CO" b="1" dirty="0" err="1"/>
              <a:t>a</a:t>
            </a:r>
            <a:r>
              <a:rPr lang="es-CO" dirty="0"/>
              <a:t>	</a:t>
            </a:r>
            <a:r>
              <a:rPr lang="es-CO" i="1" dirty="0"/>
              <a:t>‘la madera’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(32)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lleñ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‘un leño’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lleñ</a:t>
            </a:r>
            <a:r>
              <a:rPr lang="es-CO" b="1" dirty="0" err="1"/>
              <a:t>a</a:t>
            </a:r>
            <a:r>
              <a:rPr lang="es-CO" dirty="0"/>
              <a:t>	</a:t>
            </a:r>
            <a:r>
              <a:rPr lang="es-CO" i="1" dirty="0"/>
              <a:t>‘la leña’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DA8BF-B068-4798-AEB0-BE290E78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3EA6-0615-4E1C-86BB-4394E95C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Sin embargo, esto no solamente es un caso de cambio de género…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68C5B-4085-4F56-BBDF-422691E21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5A16F-11CC-4591-B1E7-21A10011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1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(García Arias, 2003: 138-139; ALlA, 2015)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6"/>
            <a:ext cx="10515600" cy="563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Dimensión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(33)</a:t>
            </a:r>
          </a:p>
          <a:p>
            <a:pPr marL="0" indent="0">
              <a:buNone/>
            </a:pPr>
            <a:r>
              <a:rPr lang="es-CO" dirty="0"/>
              <a:t>	a. güert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i="1" dirty="0"/>
              <a:t>‘huerto pequeño’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güert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‘huerto mediano’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c. güert</a:t>
            </a:r>
            <a:r>
              <a:rPr lang="es-CO" b="1" dirty="0"/>
              <a:t>a</a:t>
            </a:r>
            <a:r>
              <a:rPr lang="es-CO" dirty="0"/>
              <a:t>	</a:t>
            </a:r>
            <a:r>
              <a:rPr lang="es-CO" i="1" dirty="0"/>
              <a:t>‘huerto grande’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(34)</a:t>
            </a:r>
          </a:p>
          <a:p>
            <a:pPr marL="0" indent="0">
              <a:buNone/>
            </a:pPr>
            <a:r>
              <a:rPr lang="es-CO" dirty="0"/>
              <a:t>	a. gox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i="1" dirty="0"/>
              <a:t>‘cesto más pequeño que el goxo’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gox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‘cesto más grande que el goxu’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c. gox</a:t>
            </a:r>
            <a:r>
              <a:rPr lang="es-CO" b="1" dirty="0"/>
              <a:t>a</a:t>
            </a:r>
            <a:r>
              <a:rPr lang="es-CO" dirty="0"/>
              <a:t>	</a:t>
            </a:r>
            <a:r>
              <a:rPr lang="es-CO" i="1" dirty="0"/>
              <a:t>‘cesto ancho y grande’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F6E5E-438B-4340-A59A-7D1A82BD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([S1_P7_CAND]; [S1_P10_UV/XI])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Específico/genérico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(35)</a:t>
            </a:r>
          </a:p>
          <a:p>
            <a:pPr marL="0" indent="0">
              <a:buNone/>
            </a:pPr>
            <a:r>
              <a:rPr lang="es-CO" dirty="0"/>
              <a:t>	a. cuch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i="1" dirty="0"/>
              <a:t>‘estiércol específico’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cuch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‘estiércol en general’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(36)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diner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‘dinero específico’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diner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‘dinero en general’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BF2F4-DBCC-4024-8301-0B892A1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8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([S1_P39_XI]; [S1_P30_TRE]; García Arias, 2003: 138-139)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Extensión semántica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(37)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tiemp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‘tiempo como dimensión’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tiemp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‘la meteorología’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(38)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bich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‘insecto’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bich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‘(ser) persona mala’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F6D6-C40F-41F7-B7D7-9977AA0B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(García Arias, 2003: 138-139)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Extensión semántica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(39)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boll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‘bollo de Pascua’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boll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‘pan de trigo o escanda’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(40)	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camp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‘pradera’</a:t>
            </a:r>
          </a:p>
          <a:p>
            <a:pPr marL="0" indent="0">
              <a:buNone/>
            </a:pPr>
            <a:r>
              <a:rPr lang="es-CO" dirty="0"/>
              <a:t>	b. camp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‘de fútbol’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1710F-5F83-4C25-854A-DAA34C4B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702-433E-4C69-805F-14470A3F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Unos casos en asturiano</a:t>
            </a:r>
            <a:br>
              <a:rPr lang="es-CO" dirty="0"/>
            </a:br>
            <a:r>
              <a:rPr lang="es-CO" sz="1800" dirty="0"/>
              <a:t>(García Arias, 2003: 138-139)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AEC-1EBF-4C5E-A3D0-1EE2F4E5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Contable/incontable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(41)</a:t>
            </a:r>
          </a:p>
          <a:p>
            <a:pPr marL="0" indent="0">
              <a:buNone/>
            </a:pPr>
            <a:r>
              <a:rPr lang="es-CO" dirty="0"/>
              <a:t>	a. fierr</a:t>
            </a:r>
            <a:r>
              <a:rPr lang="es-CO" b="1" dirty="0"/>
              <a:t>u</a:t>
            </a:r>
            <a:r>
              <a:rPr lang="es-CO" dirty="0"/>
              <a:t>	</a:t>
            </a:r>
            <a:r>
              <a:rPr lang="es-CO" i="1" dirty="0"/>
              <a:t>‘un hierro’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fierr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‘el hierro’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(42)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pel</a:t>
            </a:r>
            <a:r>
              <a:rPr lang="es-CO" b="1" dirty="0" err="1"/>
              <a:t>u</a:t>
            </a:r>
            <a:r>
              <a:rPr lang="es-CO" dirty="0"/>
              <a:t>	</a:t>
            </a:r>
            <a:r>
              <a:rPr lang="es-CO" i="1" dirty="0"/>
              <a:t>‘un pelo’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b. pel</a:t>
            </a:r>
            <a:r>
              <a:rPr lang="es-CO" b="1" dirty="0"/>
              <a:t>o</a:t>
            </a:r>
            <a:r>
              <a:rPr lang="es-CO" dirty="0"/>
              <a:t>	</a:t>
            </a:r>
            <a:r>
              <a:rPr lang="es-CO" i="1" dirty="0"/>
              <a:t>‘el pelo’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8AA3-E6EC-441D-A711-77A2D006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27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C235-6104-42A8-93D6-D9E73902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Un resumen de los datos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91E5-9D25-4CBB-A1B1-DC7D33F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7"/>
            <a:ext cx="11353800" cy="504891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En español y asturiano hay cambio de género que conlleva un cambio semántico (cf. </a:t>
            </a:r>
            <a:r>
              <a:rPr lang="es-CO" i="1" dirty="0"/>
              <a:t>madero/madera </a:t>
            </a:r>
            <a:r>
              <a:rPr lang="es-CO" dirty="0"/>
              <a:t>y </a:t>
            </a:r>
            <a:r>
              <a:rPr lang="es-CO" i="1" dirty="0" err="1"/>
              <a:t>maeru</a:t>
            </a:r>
            <a:r>
              <a:rPr lang="es-CO" i="1" dirty="0"/>
              <a:t>/</a:t>
            </a:r>
            <a:r>
              <a:rPr lang="es-CO" i="1" dirty="0" err="1"/>
              <a:t>maera</a:t>
            </a:r>
            <a:r>
              <a:rPr lang="es-CO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dirty="0"/>
              <a:t>A veces el género es irrelevante para el asturiano (cf. </a:t>
            </a:r>
            <a:r>
              <a:rPr lang="es-CO" i="1" dirty="0" err="1"/>
              <a:t>tiempu</a:t>
            </a:r>
            <a:r>
              <a:rPr lang="es-CO" i="1" dirty="0"/>
              <a:t>/tiempo</a:t>
            </a:r>
            <a:r>
              <a:rPr lang="es-CO" dirty="0"/>
              <a:t> y </a:t>
            </a:r>
            <a:r>
              <a:rPr lang="es-CO" i="1" dirty="0"/>
              <a:t>fierru/fierro</a:t>
            </a:r>
            <a:r>
              <a:rPr lang="es-CO" dirty="0"/>
              <a:t>)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/>
              <a:t>Entonces, ¿qué hacemos con estos datos?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4E5C6-7299-42E0-B41A-D30A5A2D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7ACE-C201-414C-87D4-FF5292EC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Ahora resumo en breve el marco teórico para hoy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5FBBE-5CBA-4D53-8A8C-7AADB2A1A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/>
              <a:t>La Morfología Distribuida</a:t>
            </a:r>
          </a:p>
          <a:p>
            <a:pPr algn="ctr"/>
            <a:r>
              <a:rPr lang="es-CO" dirty="0" err="1"/>
              <a:t>Distributive</a:t>
            </a:r>
            <a:r>
              <a:rPr lang="es-CO" dirty="0"/>
              <a:t> </a:t>
            </a:r>
            <a:r>
              <a:rPr lang="es-CO" dirty="0" err="1"/>
              <a:t>Morphology</a:t>
            </a:r>
            <a:r>
              <a:rPr lang="es-CO" dirty="0"/>
              <a:t> (DM)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43C00-451C-44DF-B3BF-ADFA964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7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AFFF-42F1-4752-B27C-B41B4047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 </a:t>
            </a:r>
            <a:br>
              <a:rPr lang="es-CO" dirty="0"/>
            </a:br>
            <a:r>
              <a:rPr lang="es-CO" sz="1800" dirty="0"/>
              <a:t>(Embick, 2010, 2015; Harris, 1991, 1992; Kramer, 2015; </a:t>
            </a:r>
            <a:r>
              <a:rPr lang="es-CO" sz="1800" dirty="0" err="1"/>
              <a:t>Marantz</a:t>
            </a:r>
            <a:r>
              <a:rPr lang="es-CO" sz="1800" dirty="0"/>
              <a:t>, 1997; </a:t>
            </a:r>
            <a:r>
              <a:rPr lang="es-CO" sz="1800" dirty="0" err="1"/>
              <a:t>e.o</a:t>
            </a:r>
            <a:r>
              <a:rPr lang="es-CO" sz="1800" dirty="0"/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BC76-2AAC-4EDB-AB3B-1F1A65C2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6"/>
            <a:ext cx="10515600" cy="547076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Los sustantivos no son elementos léxicos sino descompuestos: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dirty="0"/>
              <a:t>Necesitamos unos componentes:</a:t>
            </a:r>
          </a:p>
          <a:p>
            <a:pPr marL="514350" indent="-514350">
              <a:buAutoNum type="arabicPeriod"/>
            </a:pPr>
            <a:r>
              <a:rPr lang="es-CO" dirty="0"/>
              <a:t>una raíz</a:t>
            </a:r>
          </a:p>
          <a:p>
            <a:pPr marL="514350" indent="-514350">
              <a:buAutoNum type="arabicPeriod"/>
            </a:pPr>
            <a:r>
              <a:rPr lang="es-CO" dirty="0"/>
              <a:t>un nominalizador</a:t>
            </a:r>
          </a:p>
          <a:p>
            <a:pPr marL="514350" indent="-514350">
              <a:buAutoNum type="arabicPeriod"/>
            </a:pPr>
            <a:r>
              <a:rPr lang="es-CO" dirty="0"/>
              <a:t>un sitio para nuestras vocales temáticas</a:t>
            </a:r>
          </a:p>
          <a:p>
            <a:pPr marL="514350" indent="-514350">
              <a:buAutoNum type="arabicPeriod"/>
            </a:pPr>
            <a:endParaRPr lang="es-C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50281-8303-4F01-A51A-BD6C74BB03C0}"/>
              </a:ext>
            </a:extLst>
          </p:cNvPr>
          <p:cNvSpPr txBox="1"/>
          <p:nvPr/>
        </p:nvSpPr>
        <p:spPr>
          <a:xfrm>
            <a:off x="2638840" y="1848439"/>
            <a:ext cx="267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cest</a:t>
            </a:r>
            <a:r>
              <a:rPr lang="es-CO" sz="3600" b="1" dirty="0"/>
              <a:t>o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8DA52-882D-4308-9E9E-5A463BBC1BF7}"/>
              </a:ext>
            </a:extLst>
          </p:cNvPr>
          <p:cNvSpPr txBox="1"/>
          <p:nvPr/>
        </p:nvSpPr>
        <p:spPr>
          <a:xfrm>
            <a:off x="6876221" y="1848439"/>
            <a:ext cx="267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cest</a:t>
            </a:r>
            <a:r>
              <a:rPr lang="es-CO" sz="3600" b="1" dirty="0"/>
              <a:t>a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56E8A-81DB-4EE6-ABE9-F2093D6DB6F1}"/>
              </a:ext>
            </a:extLst>
          </p:cNvPr>
          <p:cNvSpPr txBox="1"/>
          <p:nvPr/>
        </p:nvSpPr>
        <p:spPr>
          <a:xfrm>
            <a:off x="4757530" y="3204472"/>
            <a:ext cx="267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√</a:t>
            </a:r>
            <a:r>
              <a:rPr lang="es-CO" sz="3600" cap="small" dirty="0"/>
              <a:t>cest</a:t>
            </a:r>
            <a:endParaRPr lang="en-US" sz="2800" cap="smal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079EE-571A-480C-9D31-174D7DE90DE5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977310" y="2494770"/>
            <a:ext cx="2118690" cy="709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C6A3F0-DE8A-4AFE-A2B7-A13229C8A740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96000" y="2494770"/>
            <a:ext cx="2118691" cy="709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7F609-215B-4E4A-BD17-0F5C2C25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05F6-A388-49A4-AF50-EDF175C0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 trasfondo tipológico</a:t>
            </a:r>
            <a:br>
              <a:rPr lang="es-CO" dirty="0"/>
            </a:br>
            <a:r>
              <a:rPr lang="es-CO" sz="1800" dirty="0"/>
              <a:t>(Mathieu, 2012)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66E5-76AC-4D53-9225-C5BA57D7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Por ejemplo: Bretón, Árabe Sirio y </a:t>
            </a:r>
            <a:r>
              <a:rPr lang="es-CO" dirty="0">
                <a:solidFill>
                  <a:srgbClr val="0070C0"/>
                </a:solidFill>
              </a:rPr>
              <a:t>*</a:t>
            </a:r>
            <a:r>
              <a:rPr lang="es-CO" dirty="0"/>
              <a:t>Fox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sz="2400" dirty="0">
                <a:solidFill>
                  <a:srgbClr val="0070C0"/>
                </a:solidFill>
              </a:rPr>
              <a:t>*En Fox el género pasa de </a:t>
            </a:r>
            <a:r>
              <a:rPr lang="es-CO" sz="2400" i="1" dirty="0">
                <a:solidFill>
                  <a:srgbClr val="0070C0"/>
                </a:solidFill>
              </a:rPr>
              <a:t>inanimado</a:t>
            </a:r>
            <a:r>
              <a:rPr lang="es-CO" sz="2400" dirty="0">
                <a:solidFill>
                  <a:srgbClr val="0070C0"/>
                </a:solidFill>
              </a:rPr>
              <a:t> a </a:t>
            </a:r>
            <a:r>
              <a:rPr lang="es-CO" sz="2400" i="1" dirty="0">
                <a:solidFill>
                  <a:srgbClr val="0070C0"/>
                </a:solidFill>
              </a:rPr>
              <a:t>animado*</a:t>
            </a:r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963E9-D6F1-42B2-9B0E-FC552E2249C4}"/>
              </a:ext>
            </a:extLst>
          </p:cNvPr>
          <p:cNvSpPr txBox="1"/>
          <p:nvPr/>
        </p:nvSpPr>
        <p:spPr>
          <a:xfrm>
            <a:off x="1209368" y="2753028"/>
            <a:ext cx="4336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err="1"/>
              <a:t>colectivo</a:t>
            </a:r>
            <a:r>
              <a:rPr lang="es-CO" sz="2800" cap="small" baseline="-25000" dirty="0" err="1"/>
              <a:t>masc</a:t>
            </a:r>
            <a:endParaRPr lang="es-CO" sz="2800" cap="small" baseline="-25000" dirty="0"/>
          </a:p>
          <a:p>
            <a:pPr algn="ctr"/>
            <a:endParaRPr lang="es-CO" sz="2800" dirty="0"/>
          </a:p>
          <a:p>
            <a:pPr algn="ctr"/>
            <a:r>
              <a:rPr lang="es-CO" sz="2800" dirty="0" err="1"/>
              <a:t>masa</a:t>
            </a:r>
            <a:r>
              <a:rPr lang="es-CO" sz="2800" cap="small" baseline="-25000" dirty="0" err="1"/>
              <a:t>masc</a:t>
            </a:r>
            <a:endParaRPr lang="en-US" sz="2800" cap="small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1416D-C7D2-4C1E-B26F-D60D8FB841EB}"/>
              </a:ext>
            </a:extLst>
          </p:cNvPr>
          <p:cNvSpPr txBox="1"/>
          <p:nvPr/>
        </p:nvSpPr>
        <p:spPr>
          <a:xfrm>
            <a:off x="5906731" y="2753028"/>
            <a:ext cx="4336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err="1"/>
              <a:t>individuo</a:t>
            </a:r>
            <a:r>
              <a:rPr lang="es-CO" sz="2800" cap="small" baseline="-25000" dirty="0" err="1"/>
              <a:t>fem</a:t>
            </a:r>
            <a:endParaRPr lang="es-CO" sz="2800" cap="small" baseline="-25000" dirty="0"/>
          </a:p>
          <a:p>
            <a:pPr algn="ctr"/>
            <a:endParaRPr lang="es-CO" sz="2800" dirty="0"/>
          </a:p>
          <a:p>
            <a:pPr algn="ctr"/>
            <a:r>
              <a:rPr lang="es-CO" sz="2800" dirty="0" err="1"/>
              <a:t>medible</a:t>
            </a:r>
            <a:r>
              <a:rPr lang="es-CO" sz="2800" cap="small" baseline="-25000" dirty="0" err="1"/>
              <a:t>fem</a:t>
            </a:r>
            <a:endParaRPr lang="en-US" sz="2800" cap="small" baseline="-25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52E73F-40CF-4676-906C-2A065ED5F5E9}"/>
              </a:ext>
            </a:extLst>
          </p:cNvPr>
          <p:cNvSpPr/>
          <p:nvPr/>
        </p:nvSpPr>
        <p:spPr>
          <a:xfrm>
            <a:off x="4831327" y="3135809"/>
            <a:ext cx="1789471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77CD8-9B92-436E-B1D2-02673F9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C7A2-9A48-4ED3-B4C1-87C2B429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 </a:t>
            </a:r>
            <a:br>
              <a:rPr lang="es-CO" dirty="0"/>
            </a:br>
            <a:r>
              <a:rPr lang="es-CO" sz="1800" dirty="0"/>
              <a:t>(Embick, 2010, 2015; Harris, 1991, 1992; Kramer, 2015; </a:t>
            </a:r>
            <a:r>
              <a:rPr lang="es-CO" sz="1800" dirty="0" err="1"/>
              <a:t>Marantz</a:t>
            </a:r>
            <a:r>
              <a:rPr lang="es-CO" sz="1800" dirty="0"/>
              <a:t>, 1997; </a:t>
            </a:r>
            <a:r>
              <a:rPr lang="es-CO" sz="1800" dirty="0" err="1"/>
              <a:t>e.o</a:t>
            </a:r>
            <a:r>
              <a:rPr lang="es-CO" sz="1800" dirty="0"/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825A-92DB-4BB0-8620-3C85646D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Hay que nominalizar la raíz con una </a:t>
            </a:r>
            <a:r>
              <a:rPr lang="es-CO" i="1" dirty="0"/>
              <a:t>n</a:t>
            </a:r>
            <a:r>
              <a:rPr lang="es-CO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9531-CE8A-4871-B5A4-C47CF407A426}"/>
              </a:ext>
            </a:extLst>
          </p:cNvPr>
          <p:cNvSpPr txBox="1"/>
          <p:nvPr/>
        </p:nvSpPr>
        <p:spPr>
          <a:xfrm>
            <a:off x="3229597" y="1841418"/>
            <a:ext cx="5227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cap="small" dirty="0"/>
              <a:t>español:</a:t>
            </a:r>
          </a:p>
          <a:p>
            <a:r>
              <a:rPr lang="es-CO" sz="2800" dirty="0"/>
              <a:t>[</a:t>
            </a:r>
            <a:r>
              <a:rPr lang="es-CO" sz="2800" i="1" dirty="0"/>
              <a:t>n i</a:t>
            </a:r>
            <a:r>
              <a:rPr lang="es-CO" sz="2800" dirty="0"/>
              <a:t> [+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 err="1"/>
              <a:t>hij</a:t>
            </a:r>
            <a:r>
              <a:rPr lang="es-CO" sz="2800" dirty="0"/>
              <a:t>]]		</a:t>
            </a:r>
            <a:r>
              <a:rPr lang="en-US" sz="2800" dirty="0"/>
              <a:t>= </a:t>
            </a:r>
            <a:r>
              <a:rPr lang="es-CO" sz="2800" dirty="0"/>
              <a:t>‘hija’</a:t>
            </a:r>
          </a:p>
          <a:p>
            <a:r>
              <a:rPr lang="es-CO" sz="2800" dirty="0"/>
              <a:t>[</a:t>
            </a:r>
            <a:r>
              <a:rPr lang="es-CO" sz="2800" i="1" dirty="0"/>
              <a:t>n i</a:t>
            </a:r>
            <a:r>
              <a:rPr lang="es-CO" sz="2800" dirty="0"/>
              <a:t> [-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 err="1"/>
              <a:t>hij</a:t>
            </a:r>
            <a:r>
              <a:rPr lang="es-CO" sz="2800" dirty="0"/>
              <a:t>]]		</a:t>
            </a:r>
            <a:r>
              <a:rPr lang="en-US" sz="2800" dirty="0"/>
              <a:t>= ‘</a:t>
            </a:r>
            <a:r>
              <a:rPr lang="en-US" sz="2800" dirty="0" err="1"/>
              <a:t>hijo</a:t>
            </a:r>
            <a:r>
              <a:rPr lang="en-US" sz="2800" dirty="0"/>
              <a:t>’</a:t>
            </a:r>
            <a:endParaRPr lang="es-CO" sz="2800" dirty="0"/>
          </a:p>
          <a:p>
            <a:r>
              <a:rPr lang="es-CO" sz="2800" dirty="0"/>
              <a:t>[</a:t>
            </a:r>
            <a:r>
              <a:rPr lang="es-CO" sz="2800" i="1" dirty="0"/>
              <a:t>n </a:t>
            </a:r>
            <a:r>
              <a:rPr lang="es-CO" sz="2800" dirty="0"/>
              <a:t>[√</a:t>
            </a:r>
            <a:r>
              <a:rPr lang="es-CO" sz="2800" cap="small" dirty="0"/>
              <a:t>cest</a:t>
            </a:r>
            <a:r>
              <a:rPr lang="es-CO" sz="2800" dirty="0"/>
              <a:t>]]		</a:t>
            </a:r>
            <a:r>
              <a:rPr lang="en-US" sz="2800" dirty="0"/>
              <a:t> 	= ‘</a:t>
            </a:r>
            <a:r>
              <a:rPr lang="en-US" sz="2800" dirty="0" err="1"/>
              <a:t>cesto</a:t>
            </a:r>
            <a:r>
              <a:rPr lang="en-US" sz="2800" dirty="0"/>
              <a:t>’</a:t>
            </a:r>
            <a:endParaRPr lang="es-CO" sz="2800" dirty="0"/>
          </a:p>
          <a:p>
            <a:r>
              <a:rPr lang="es-CO" sz="2800" dirty="0"/>
              <a:t>[</a:t>
            </a:r>
            <a:r>
              <a:rPr lang="es-CO" sz="2800" i="1" dirty="0"/>
              <a:t>n u</a:t>
            </a:r>
            <a:r>
              <a:rPr lang="es-CO" sz="2800" dirty="0"/>
              <a:t> [+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/>
              <a:t>cest</a:t>
            </a:r>
            <a:r>
              <a:rPr lang="es-CO" sz="2800" dirty="0"/>
              <a:t>]]	</a:t>
            </a:r>
            <a:r>
              <a:rPr lang="en-US" sz="2800" dirty="0"/>
              <a:t>= ‘cesta’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322D7-6A7C-45E1-8834-3CF97CA7B078}"/>
              </a:ext>
            </a:extLst>
          </p:cNvPr>
          <p:cNvSpPr txBox="1"/>
          <p:nvPr/>
        </p:nvSpPr>
        <p:spPr>
          <a:xfrm>
            <a:off x="3207440" y="4509748"/>
            <a:ext cx="577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cap="small" dirty="0"/>
              <a:t>asturiano:</a:t>
            </a:r>
          </a:p>
          <a:p>
            <a:r>
              <a:rPr lang="es-CO" sz="2800" dirty="0"/>
              <a:t>[</a:t>
            </a:r>
            <a:r>
              <a:rPr lang="es-CO" sz="2800" i="1" dirty="0"/>
              <a:t>n i</a:t>
            </a:r>
            <a:r>
              <a:rPr lang="es-CO" sz="2800" dirty="0"/>
              <a:t> [+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/>
              <a:t>fí</a:t>
            </a:r>
            <a:r>
              <a:rPr lang="es-CO" sz="2800" dirty="0"/>
              <a:t>]]	</a:t>
            </a:r>
            <a:r>
              <a:rPr lang="en-US" sz="2800" dirty="0"/>
              <a:t> 	= </a:t>
            </a:r>
            <a:r>
              <a:rPr lang="es-CO" sz="2800" dirty="0"/>
              <a:t>‘fía’</a:t>
            </a:r>
          </a:p>
          <a:p>
            <a:r>
              <a:rPr lang="es-CO" sz="2800" dirty="0"/>
              <a:t>[</a:t>
            </a:r>
            <a:r>
              <a:rPr lang="es-CO" sz="2800" i="1" dirty="0"/>
              <a:t>n i</a:t>
            </a:r>
            <a:r>
              <a:rPr lang="es-CO" sz="2800" dirty="0"/>
              <a:t> [-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/>
              <a:t>fí</a:t>
            </a:r>
            <a:r>
              <a:rPr lang="es-CO" sz="2800" dirty="0"/>
              <a:t>]]	</a:t>
            </a:r>
            <a:r>
              <a:rPr lang="en-US" sz="2800" dirty="0"/>
              <a:t> 	= ‘</a:t>
            </a:r>
            <a:r>
              <a:rPr lang="en-US" sz="2800" dirty="0" err="1"/>
              <a:t>fíu</a:t>
            </a:r>
            <a:r>
              <a:rPr lang="en-US" sz="2800" dirty="0"/>
              <a:t>’</a:t>
            </a:r>
            <a:endParaRPr lang="es-CO" sz="2800" dirty="0"/>
          </a:p>
          <a:p>
            <a:r>
              <a:rPr lang="es-CO" sz="2800" dirty="0"/>
              <a:t>[</a:t>
            </a:r>
            <a:r>
              <a:rPr lang="es-CO" sz="2800" i="1" dirty="0"/>
              <a:t>n </a:t>
            </a:r>
            <a:r>
              <a:rPr lang="es-CO" sz="2800" dirty="0"/>
              <a:t>[√</a:t>
            </a:r>
            <a:r>
              <a:rPr lang="es-CO" sz="2800" cap="small" dirty="0"/>
              <a:t>cest</a:t>
            </a:r>
            <a:r>
              <a:rPr lang="es-CO" sz="2800" dirty="0"/>
              <a:t>]]		</a:t>
            </a:r>
            <a:r>
              <a:rPr lang="en-US" sz="2800" dirty="0"/>
              <a:t> 	= ‘</a:t>
            </a:r>
            <a:r>
              <a:rPr lang="en-US" sz="2800" dirty="0" err="1"/>
              <a:t>cestu</a:t>
            </a:r>
            <a:r>
              <a:rPr lang="en-US" sz="2800" dirty="0"/>
              <a:t>’</a:t>
            </a:r>
            <a:endParaRPr lang="es-CO" sz="2800" dirty="0"/>
          </a:p>
          <a:p>
            <a:r>
              <a:rPr lang="es-CO" sz="2800" dirty="0"/>
              <a:t>[</a:t>
            </a:r>
            <a:r>
              <a:rPr lang="es-CO" sz="2800" i="1" dirty="0"/>
              <a:t>n u</a:t>
            </a:r>
            <a:r>
              <a:rPr lang="es-CO" sz="2800" dirty="0"/>
              <a:t> [+</a:t>
            </a:r>
            <a:r>
              <a:rPr lang="es-CO" sz="2800" cap="small" dirty="0"/>
              <a:t>fem</a:t>
            </a:r>
            <a:r>
              <a:rPr lang="es-CO" sz="2800" dirty="0"/>
              <a:t>][√</a:t>
            </a:r>
            <a:r>
              <a:rPr lang="es-CO" sz="2800" cap="small" dirty="0"/>
              <a:t>cest</a:t>
            </a:r>
            <a:r>
              <a:rPr lang="es-CO" sz="2800" dirty="0"/>
              <a:t>]]	</a:t>
            </a:r>
            <a:r>
              <a:rPr lang="en-US" sz="2800" dirty="0"/>
              <a:t>= ‘cesta’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35615-1A71-480A-90E4-84733EB5442D}"/>
              </a:ext>
            </a:extLst>
          </p:cNvPr>
          <p:cNvSpPr/>
          <p:nvPr/>
        </p:nvSpPr>
        <p:spPr>
          <a:xfrm>
            <a:off x="3229597" y="3148222"/>
            <a:ext cx="5083243" cy="9399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2CFB8-E009-4906-9288-C78A90FC9ECB}"/>
              </a:ext>
            </a:extLst>
          </p:cNvPr>
          <p:cNvSpPr/>
          <p:nvPr/>
        </p:nvSpPr>
        <p:spPr>
          <a:xfrm>
            <a:off x="3229597" y="5816550"/>
            <a:ext cx="5083243" cy="9399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A797B0-65EB-494B-B726-3C1289B7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5BCC-0593-4325-8627-867F09D6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</a:t>
            </a:r>
            <a:br>
              <a:rPr lang="es-CO" dirty="0"/>
            </a:br>
            <a:r>
              <a:rPr lang="es-CO" sz="1800" dirty="0"/>
              <a:t>(Bermúdez-Otero, 2013; Harris, 1991, 1992; Kramer, 2015)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87D1-F9D5-448B-A607-115A36C5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Las clases y vocales temáticas en español: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Este concepto extiendo al asturiano también:</a:t>
            </a:r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A736C7A5-8103-4A35-8049-78FB5E40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48323"/>
              </p:ext>
            </p:extLst>
          </p:nvPr>
        </p:nvGraphicFramePr>
        <p:xfrm>
          <a:off x="2031999" y="1767038"/>
          <a:ext cx="93816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57">
                  <a:extLst>
                    <a:ext uri="{9D8B030D-6E8A-4147-A177-3AD203B41FA5}">
                      <a16:colId xmlns:a16="http://schemas.microsoft.com/office/drawing/2014/main" val="3568538618"/>
                    </a:ext>
                  </a:extLst>
                </a:gridCol>
                <a:gridCol w="1798038">
                  <a:extLst>
                    <a:ext uri="{9D8B030D-6E8A-4147-A177-3AD203B41FA5}">
                      <a16:colId xmlns:a16="http://schemas.microsoft.com/office/drawing/2014/main" val="1593457538"/>
                    </a:ext>
                  </a:extLst>
                </a:gridCol>
                <a:gridCol w="6747577">
                  <a:extLst>
                    <a:ext uri="{9D8B030D-6E8A-4147-A177-3AD203B41FA5}">
                      <a16:colId xmlns:a16="http://schemas.microsoft.com/office/drawing/2014/main" val="3414506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b="0" cap="small" baseline="0" dirty="0" err="1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32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-e/-Ø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madr-e, </a:t>
                      </a:r>
                      <a:r>
                        <a:rPr lang="es-CO" sz="3200" b="0" dirty="0" err="1">
                          <a:solidFill>
                            <a:schemeClr val="tx1"/>
                          </a:solidFill>
                        </a:rPr>
                        <a:t>padr</a:t>
                      </a:r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-e, lápiz-Ø, luz-Ø, etc.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sz="32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dí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-a, </a:t>
                      </a:r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pas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-a, etc.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42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cap="small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-o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lí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-o, </a:t>
                      </a:r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-o, etc.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872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3E9B00-39E3-4919-AD19-C274A44D8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96443"/>
              </p:ext>
            </p:extLst>
          </p:nvPr>
        </p:nvGraphicFramePr>
        <p:xfrm>
          <a:off x="2031999" y="4304829"/>
          <a:ext cx="93816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57">
                  <a:extLst>
                    <a:ext uri="{9D8B030D-6E8A-4147-A177-3AD203B41FA5}">
                      <a16:colId xmlns:a16="http://schemas.microsoft.com/office/drawing/2014/main" val="3568538618"/>
                    </a:ext>
                  </a:extLst>
                </a:gridCol>
                <a:gridCol w="1798038">
                  <a:extLst>
                    <a:ext uri="{9D8B030D-6E8A-4147-A177-3AD203B41FA5}">
                      <a16:colId xmlns:a16="http://schemas.microsoft.com/office/drawing/2014/main" val="1593457538"/>
                    </a:ext>
                  </a:extLst>
                </a:gridCol>
                <a:gridCol w="6747577">
                  <a:extLst>
                    <a:ext uri="{9D8B030D-6E8A-4147-A177-3AD203B41FA5}">
                      <a16:colId xmlns:a16="http://schemas.microsoft.com/office/drawing/2014/main" val="3414506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b="0" cap="small" baseline="0" dirty="0" err="1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32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-e/-Ø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madr-e, </a:t>
                      </a:r>
                      <a:r>
                        <a:rPr lang="es-CO" sz="3200" b="0" dirty="0" err="1">
                          <a:solidFill>
                            <a:schemeClr val="tx1"/>
                          </a:solidFill>
                        </a:rPr>
                        <a:t>padr</a:t>
                      </a:r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-e, </a:t>
                      </a:r>
                      <a:r>
                        <a:rPr lang="es-CO" sz="3200" b="0" dirty="0" err="1">
                          <a:solidFill>
                            <a:schemeClr val="tx1"/>
                          </a:solidFill>
                        </a:rPr>
                        <a:t>llápiz</a:t>
                      </a:r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-Ø, </a:t>
                      </a:r>
                      <a:r>
                        <a:rPr lang="es-CO" sz="3200" b="0" dirty="0" err="1">
                          <a:solidFill>
                            <a:schemeClr val="tx1"/>
                          </a:solidFill>
                        </a:rPr>
                        <a:t>lluz</a:t>
                      </a:r>
                      <a:r>
                        <a:rPr lang="es-CO" sz="3200" b="0" dirty="0">
                          <a:solidFill>
                            <a:schemeClr val="tx1"/>
                          </a:solidFill>
                        </a:rPr>
                        <a:t>-Ø, etc.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sz="32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dí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-a, </a:t>
                      </a:r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pas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-a, etc.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42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cap="small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-u/-o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llí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-u, </a:t>
                      </a:r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-u/</a:t>
                      </a:r>
                      <a:r>
                        <a:rPr lang="es-CO" sz="3200" dirty="0" err="1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s-CO" sz="3200" dirty="0">
                          <a:solidFill>
                            <a:schemeClr val="tx1"/>
                          </a:solidFill>
                        </a:rPr>
                        <a:t>-o, etc.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8723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6E88B1A-3723-4A6D-8559-663AED490FF1}"/>
              </a:ext>
            </a:extLst>
          </p:cNvPr>
          <p:cNvSpPr/>
          <p:nvPr/>
        </p:nvSpPr>
        <p:spPr>
          <a:xfrm>
            <a:off x="2862470" y="5446643"/>
            <a:ext cx="1775791" cy="59554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737E-AB38-4F56-948A-96983F85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AFFF-42F1-4752-B27C-B41B4047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 </a:t>
            </a:r>
            <a:br>
              <a:rPr lang="es-CO" dirty="0"/>
            </a:br>
            <a:r>
              <a:rPr lang="es-CO" sz="1800" dirty="0"/>
              <a:t>(Embick, 2010, 2015; Harris, 1991, 1992; Kramer, 2015; </a:t>
            </a:r>
            <a:r>
              <a:rPr lang="es-CO" sz="1800" dirty="0" err="1"/>
              <a:t>Marantz</a:t>
            </a:r>
            <a:r>
              <a:rPr lang="es-CO" sz="1800" dirty="0"/>
              <a:t>, 1997; </a:t>
            </a:r>
            <a:r>
              <a:rPr lang="es-CO" sz="1800" dirty="0" err="1"/>
              <a:t>e.o</a:t>
            </a:r>
            <a:r>
              <a:rPr lang="es-CO" sz="1800" dirty="0"/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BC76-2AAC-4EDB-AB3B-1F1A65C2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6"/>
            <a:ext cx="10515600" cy="547076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La raíz y las </a:t>
            </a:r>
            <a:r>
              <a:rPr lang="es-CO" i="1" dirty="0" err="1"/>
              <a:t>nn</a:t>
            </a:r>
            <a:r>
              <a:rPr lang="es-CO" i="1" dirty="0"/>
              <a:t> </a:t>
            </a:r>
            <a:r>
              <a:rPr lang="es-CO" dirty="0"/>
              <a:t>interactúan con la vocal temática: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DAB0909-53DA-4FCB-B539-E6046BD6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18484"/>
              </p:ext>
            </p:extLst>
          </p:nvPr>
        </p:nvGraphicFramePr>
        <p:xfrm>
          <a:off x="602973" y="1788295"/>
          <a:ext cx="112776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97">
                  <a:extLst>
                    <a:ext uri="{9D8B030D-6E8A-4147-A177-3AD203B41FA5}">
                      <a16:colId xmlns:a16="http://schemas.microsoft.com/office/drawing/2014/main" val="1862869012"/>
                    </a:ext>
                  </a:extLst>
                </a:gridCol>
                <a:gridCol w="4022469">
                  <a:extLst>
                    <a:ext uri="{9D8B030D-6E8A-4147-A177-3AD203B41FA5}">
                      <a16:colId xmlns:a16="http://schemas.microsoft.com/office/drawing/2014/main" val="3389712595"/>
                    </a:ext>
                  </a:extLst>
                </a:gridCol>
                <a:gridCol w="6460435">
                  <a:extLst>
                    <a:ext uri="{9D8B030D-6E8A-4147-A177-3AD203B41FA5}">
                      <a16:colId xmlns:a16="http://schemas.microsoft.com/office/drawing/2014/main" val="196300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-e/-Ø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madr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padr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lápiz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luz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36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dí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1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8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[+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fem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5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en los demás contextos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7839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9BE2F9-7FD9-4DD2-87D4-04E054183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83316"/>
              </p:ext>
            </p:extLst>
          </p:nvPr>
        </p:nvGraphicFramePr>
        <p:xfrm>
          <a:off x="602973" y="4285075"/>
          <a:ext cx="112776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97">
                  <a:extLst>
                    <a:ext uri="{9D8B030D-6E8A-4147-A177-3AD203B41FA5}">
                      <a16:colId xmlns:a16="http://schemas.microsoft.com/office/drawing/2014/main" val="1862869012"/>
                    </a:ext>
                  </a:extLst>
                </a:gridCol>
                <a:gridCol w="4022469">
                  <a:extLst>
                    <a:ext uri="{9D8B030D-6E8A-4147-A177-3AD203B41FA5}">
                      <a16:colId xmlns:a16="http://schemas.microsoft.com/office/drawing/2014/main" val="3389712595"/>
                    </a:ext>
                  </a:extLst>
                </a:gridCol>
                <a:gridCol w="6460435">
                  <a:extLst>
                    <a:ext uri="{9D8B030D-6E8A-4147-A177-3AD203B41FA5}">
                      <a16:colId xmlns:a16="http://schemas.microsoft.com/office/drawing/2014/main" val="196300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-e/-Ø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madr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padr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llápiz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lluz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36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dí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1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√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8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 </a:t>
                      </a:r>
                      <a:r>
                        <a:rPr lang="es-CO" sz="2400" b="0" cap="small" baseline="0" dirty="0" err="1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con 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 [+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fem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5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400" b="0" cap="small" baseline="0" dirty="0">
                          <a:solidFill>
                            <a:schemeClr val="tx1"/>
                          </a:solidFill>
                        </a:rPr>
                        <a:t>tema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], insertar -u/-o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en los demás contextos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783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EE8CE-E8D7-4A6B-A037-68BBBCEA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BE5F-E2B9-4235-8744-0A553FE2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 </a:t>
            </a:r>
            <a:br>
              <a:rPr lang="es-CO" sz="4400" dirty="0"/>
            </a:br>
            <a:r>
              <a:rPr lang="es-CO" sz="1800" dirty="0"/>
              <a:t>(Embick, 2010, 2015; Harris, 1991, 1992; Marantz, 1997; Oltra-Massuet, 1999; Oltra-Massuet &amp; Arregi, 2005; </a:t>
            </a:r>
            <a:r>
              <a:rPr lang="es-CO" sz="1800" dirty="0" err="1"/>
              <a:t>e.o</a:t>
            </a:r>
            <a:r>
              <a:rPr lang="es-CO" sz="1800" dirty="0"/>
              <a:t>.)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914B-5431-41BF-A8A0-B7B83CB2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 posición base de los nódulos para </a:t>
            </a:r>
            <a:r>
              <a:rPr lang="es-CO" i="1" dirty="0"/>
              <a:t>cestu</a:t>
            </a:r>
            <a:r>
              <a:rPr lang="es-CO" dirty="0"/>
              <a:t>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Después de movimiento sintáctico: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6CCF7-2F5A-473C-9358-4D90401A1B06}"/>
              </a:ext>
            </a:extLst>
          </p:cNvPr>
          <p:cNvSpPr txBox="1"/>
          <p:nvPr/>
        </p:nvSpPr>
        <p:spPr>
          <a:xfrm>
            <a:off x="5739046" y="1747008"/>
            <a:ext cx="26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cest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F7E8-D5B1-49C0-AF9E-4B2EC1B0B56E}"/>
              </a:ext>
            </a:extLst>
          </p:cNvPr>
          <p:cNvSpPr txBox="1"/>
          <p:nvPr/>
        </p:nvSpPr>
        <p:spPr>
          <a:xfrm>
            <a:off x="4126450" y="1747008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i="1" dirty="0"/>
              <a:t>n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F0F23347-31DA-4BF3-81FE-7AE1F4E79C50}"/>
              </a:ext>
            </a:extLst>
          </p:cNvPr>
          <p:cNvSpPr/>
          <p:nvPr/>
        </p:nvSpPr>
        <p:spPr>
          <a:xfrm flipH="1">
            <a:off x="3684104" y="2454894"/>
            <a:ext cx="3333504" cy="52322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2B9E49-457F-4FC9-9E7D-F5C99629D453}"/>
              </a:ext>
            </a:extLst>
          </p:cNvPr>
          <p:cNvSpPr txBox="1"/>
          <p:nvPr/>
        </p:nvSpPr>
        <p:spPr>
          <a:xfrm>
            <a:off x="3429873" y="4010396"/>
            <a:ext cx="26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cest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E36C6-B6C9-4622-91CA-FE7D80D791E5}"/>
              </a:ext>
            </a:extLst>
          </p:cNvPr>
          <p:cNvSpPr txBox="1"/>
          <p:nvPr/>
        </p:nvSpPr>
        <p:spPr>
          <a:xfrm>
            <a:off x="6409683" y="4010396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i="1" dirty="0"/>
              <a:t>n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C147-9890-4A93-8542-8CB9D0B012F4}"/>
              </a:ext>
            </a:extLst>
          </p:cNvPr>
          <p:cNvSpPr txBox="1"/>
          <p:nvPr/>
        </p:nvSpPr>
        <p:spPr>
          <a:xfrm>
            <a:off x="8273816" y="4010396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VT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923BE1-B3E4-45BA-910F-55B45C0D872F}"/>
              </a:ext>
            </a:extLst>
          </p:cNvPr>
          <p:cNvSpPr txBox="1"/>
          <p:nvPr/>
        </p:nvSpPr>
        <p:spPr>
          <a:xfrm>
            <a:off x="8273816" y="5766817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-u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3D302649-E61A-4DE6-B806-778FB962F9C7}"/>
              </a:ext>
            </a:extLst>
          </p:cNvPr>
          <p:cNvSpPr/>
          <p:nvPr/>
        </p:nvSpPr>
        <p:spPr>
          <a:xfrm flipH="1">
            <a:off x="4651513" y="4734535"/>
            <a:ext cx="4024291" cy="52322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Up 35">
            <a:extLst>
              <a:ext uri="{FF2B5EF4-FFF2-40B4-BE49-F238E27FC236}">
                <a16:creationId xmlns:a16="http://schemas.microsoft.com/office/drawing/2014/main" id="{ECF54000-EF9D-49C8-A89A-D0574E6607C5}"/>
              </a:ext>
            </a:extLst>
          </p:cNvPr>
          <p:cNvSpPr/>
          <p:nvPr/>
        </p:nvSpPr>
        <p:spPr>
          <a:xfrm flipH="1">
            <a:off x="7017606" y="4722504"/>
            <a:ext cx="1658195" cy="30007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8B4F6A-6059-44C5-AA62-601CE5E16793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8881741" y="4718282"/>
            <a:ext cx="0" cy="10485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C202F7F-6933-4018-A698-0FB8B267AE50}"/>
              </a:ext>
            </a:extLst>
          </p:cNvPr>
          <p:cNvSpPr txBox="1"/>
          <p:nvPr/>
        </p:nvSpPr>
        <p:spPr>
          <a:xfrm>
            <a:off x="590278" y="5643706"/>
            <a:ext cx="5439963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no hay ninguna regla estipulada</a:t>
            </a:r>
          </a:p>
          <a:p>
            <a:pPr algn="ctr"/>
            <a:r>
              <a:rPr lang="en-US" sz="2800" dirty="0"/>
              <a:t> La </a:t>
            </a:r>
            <a:r>
              <a:rPr lang="en-US" sz="2800" i="1" dirty="0"/>
              <a:t>-u</a:t>
            </a:r>
            <a:r>
              <a:rPr lang="en-US" sz="2800" dirty="0"/>
              <a:t> se </a:t>
            </a:r>
            <a:r>
              <a:rPr lang="es-CO" sz="2800" dirty="0"/>
              <a:t>inserta</a:t>
            </a:r>
            <a:r>
              <a:rPr lang="en-US" sz="2800" dirty="0"/>
              <a:t> </a:t>
            </a:r>
            <a:r>
              <a:rPr lang="es-CO" sz="2800" dirty="0"/>
              <a:t>como</a:t>
            </a:r>
            <a:r>
              <a:rPr lang="en-US" sz="2800" dirty="0"/>
              <a:t> base</a:t>
            </a:r>
            <a:endParaRPr lang="en-US" sz="28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06462-38BF-4C35-A8DC-AC840DFA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BE5F-E2B9-4235-8744-0A553FE2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</a:t>
            </a:r>
            <a:br>
              <a:rPr lang="es-CO" sz="4400" dirty="0"/>
            </a:br>
            <a:r>
              <a:rPr lang="es-CO" sz="1800" dirty="0"/>
              <a:t>(Embick, 2010, 2015; Harris, 1991, 1992; Marantz, 1997; Oltra-Massuet, 1999; Oltra-Massuet &amp; Arregi, 2005; </a:t>
            </a:r>
            <a:r>
              <a:rPr lang="es-CO" sz="1800" dirty="0" err="1"/>
              <a:t>e.o</a:t>
            </a:r>
            <a:r>
              <a:rPr lang="es-CO" sz="1800" dirty="0"/>
              <a:t>.)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914B-5431-41BF-A8A0-B7B83CB2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 posición base de los nódulos para </a:t>
            </a:r>
            <a:r>
              <a:rPr lang="es-CO" i="1" dirty="0"/>
              <a:t>cesta</a:t>
            </a:r>
            <a:r>
              <a:rPr lang="es-CO" dirty="0"/>
              <a:t>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Después de movimiento sintáctico: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6CCF7-2F5A-473C-9358-4D90401A1B06}"/>
              </a:ext>
            </a:extLst>
          </p:cNvPr>
          <p:cNvSpPr txBox="1"/>
          <p:nvPr/>
        </p:nvSpPr>
        <p:spPr>
          <a:xfrm>
            <a:off x="5739046" y="1747008"/>
            <a:ext cx="26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cest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F7E8-D5B1-49C0-AF9E-4B2EC1B0B56E}"/>
              </a:ext>
            </a:extLst>
          </p:cNvPr>
          <p:cNvSpPr txBox="1"/>
          <p:nvPr/>
        </p:nvSpPr>
        <p:spPr>
          <a:xfrm>
            <a:off x="3795824" y="1747008"/>
            <a:ext cx="216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i="1" dirty="0"/>
              <a:t>n u</a:t>
            </a:r>
            <a:r>
              <a:rPr lang="es-CO" sz="4000" baseline="-25000" dirty="0"/>
              <a:t>[+</a:t>
            </a:r>
            <a:r>
              <a:rPr lang="es-CO" sz="4000" cap="small" baseline="-25000" dirty="0"/>
              <a:t>fem</a:t>
            </a:r>
            <a:r>
              <a:rPr lang="es-CO" sz="4000" baseline="-25000" dirty="0"/>
              <a:t>]</a:t>
            </a:r>
            <a:r>
              <a:rPr lang="es-CO" baseline="-25000" dirty="0"/>
              <a:t> </a:t>
            </a:r>
            <a:endParaRPr lang="en-US" baseline="-25000" dirty="0"/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F0F23347-31DA-4BF3-81FE-7AE1F4E79C50}"/>
              </a:ext>
            </a:extLst>
          </p:cNvPr>
          <p:cNvSpPr/>
          <p:nvPr/>
        </p:nvSpPr>
        <p:spPr>
          <a:xfrm flipH="1">
            <a:off x="3684104" y="2454894"/>
            <a:ext cx="3333504" cy="52322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2B9E49-457F-4FC9-9E7D-F5C99629D453}"/>
              </a:ext>
            </a:extLst>
          </p:cNvPr>
          <p:cNvSpPr txBox="1"/>
          <p:nvPr/>
        </p:nvSpPr>
        <p:spPr>
          <a:xfrm>
            <a:off x="3429873" y="4010396"/>
            <a:ext cx="26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cest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E36C6-B6C9-4622-91CA-FE7D80D791E5}"/>
              </a:ext>
            </a:extLst>
          </p:cNvPr>
          <p:cNvSpPr txBox="1"/>
          <p:nvPr/>
        </p:nvSpPr>
        <p:spPr>
          <a:xfrm>
            <a:off x="6038876" y="4010396"/>
            <a:ext cx="202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i="1" dirty="0"/>
              <a:t>n u</a:t>
            </a:r>
            <a:r>
              <a:rPr lang="es-CO" sz="4000" baseline="-25000" dirty="0"/>
              <a:t>[+</a:t>
            </a:r>
            <a:r>
              <a:rPr lang="es-CO" sz="4000" cap="small" baseline="-25000" dirty="0"/>
              <a:t>fem</a:t>
            </a:r>
            <a:r>
              <a:rPr lang="es-CO" sz="4000" baseline="-25000" dirty="0"/>
              <a:t>]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C147-9890-4A93-8542-8CB9D0B012F4}"/>
              </a:ext>
            </a:extLst>
          </p:cNvPr>
          <p:cNvSpPr txBox="1"/>
          <p:nvPr/>
        </p:nvSpPr>
        <p:spPr>
          <a:xfrm>
            <a:off x="8273816" y="4010396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VT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923BE1-B3E4-45BA-910F-55B45C0D872F}"/>
              </a:ext>
            </a:extLst>
          </p:cNvPr>
          <p:cNvSpPr txBox="1"/>
          <p:nvPr/>
        </p:nvSpPr>
        <p:spPr>
          <a:xfrm>
            <a:off x="8273816" y="5766817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-a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3D302649-E61A-4DE6-B806-778FB962F9C7}"/>
              </a:ext>
            </a:extLst>
          </p:cNvPr>
          <p:cNvSpPr/>
          <p:nvPr/>
        </p:nvSpPr>
        <p:spPr>
          <a:xfrm flipH="1">
            <a:off x="4651513" y="4734535"/>
            <a:ext cx="4024291" cy="52322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Up 35">
            <a:extLst>
              <a:ext uri="{FF2B5EF4-FFF2-40B4-BE49-F238E27FC236}">
                <a16:creationId xmlns:a16="http://schemas.microsoft.com/office/drawing/2014/main" id="{ECF54000-EF9D-49C8-A89A-D0574E6607C5}"/>
              </a:ext>
            </a:extLst>
          </p:cNvPr>
          <p:cNvSpPr/>
          <p:nvPr/>
        </p:nvSpPr>
        <p:spPr>
          <a:xfrm flipH="1">
            <a:off x="7017606" y="4722504"/>
            <a:ext cx="1658195" cy="300070"/>
          </a:xfrm>
          <a:prstGeom prst="curvedUpArrow">
            <a:avLst>
              <a:gd name="adj1" fmla="val 0"/>
              <a:gd name="adj2" fmla="val 17001"/>
              <a:gd name="adj3" fmla="val 28841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8B4F6A-6059-44C5-AA62-601CE5E16793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8881741" y="4718282"/>
            <a:ext cx="0" cy="10485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572CD0-2848-4624-A700-BD860A2DC07A}"/>
              </a:ext>
            </a:extLst>
          </p:cNvPr>
          <p:cNvSpPr txBox="1"/>
          <p:nvPr/>
        </p:nvSpPr>
        <p:spPr>
          <a:xfrm>
            <a:off x="238325" y="5718450"/>
            <a:ext cx="4928017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hay una regla para insertar -a en el contexto de [+</a:t>
            </a:r>
            <a:r>
              <a:rPr lang="es-CO" sz="2800" cap="small" dirty="0"/>
              <a:t>fem</a:t>
            </a:r>
            <a:r>
              <a:rPr lang="es-CO" sz="2800" dirty="0"/>
              <a:t>]</a:t>
            </a:r>
            <a:endParaRPr lang="en-US" sz="2800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2451E-E8FA-42A8-8FBB-0F14F1D4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17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4A54-4103-4B93-9208-2D056821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dirty="0"/>
              <a:t>Hacia una explicación</a:t>
            </a:r>
            <a:br>
              <a:rPr lang="es-CO" sz="3600" dirty="0"/>
            </a:br>
            <a:r>
              <a:rPr lang="es-CO" sz="1800" dirty="0"/>
              <a:t>(ALlA, 2015)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0421-E3BD-4A40-9631-3B7F9B66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Una vez derivados los sustantivos </a:t>
            </a:r>
            <a:r>
              <a:rPr lang="es-CO" i="1" dirty="0"/>
              <a:t>cestu </a:t>
            </a:r>
            <a:r>
              <a:rPr lang="es-CO" dirty="0"/>
              <a:t>y </a:t>
            </a:r>
            <a:r>
              <a:rPr lang="es-CO" i="1" dirty="0"/>
              <a:t>cesta</a:t>
            </a:r>
            <a:r>
              <a:rPr lang="es-CO" dirty="0"/>
              <a:t>, el significado se interpreta por la Enciclopedia: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cestu – </a:t>
            </a:r>
            <a:r>
              <a:rPr lang="es-CO" sz="2400" dirty="0"/>
              <a:t>Recipiente [con ases </a:t>
            </a:r>
            <a:r>
              <a:rPr lang="es-CO" sz="2400" dirty="0" err="1"/>
              <a:t>fechu</a:t>
            </a:r>
            <a:r>
              <a:rPr lang="es-CO" sz="2400" dirty="0"/>
              <a:t> con </a:t>
            </a:r>
            <a:r>
              <a:rPr lang="es-CO" sz="2400" dirty="0" err="1"/>
              <a:t>blimes</a:t>
            </a:r>
            <a:r>
              <a:rPr lang="es-CO" sz="2400" dirty="0"/>
              <a:t>, con </a:t>
            </a:r>
            <a:r>
              <a:rPr lang="es-CO" sz="2400" dirty="0" err="1"/>
              <a:t>banielles</a:t>
            </a:r>
            <a:r>
              <a:rPr lang="es-CO" sz="2400" dirty="0"/>
              <a:t> que </a:t>
            </a:r>
            <a:r>
              <a:rPr lang="es-CO" sz="2400" dirty="0" err="1"/>
              <a:t>s’emplega</a:t>
            </a:r>
            <a:r>
              <a:rPr lang="es-CO" sz="2400" dirty="0"/>
              <a:t> </a:t>
            </a:r>
            <a:r>
              <a:rPr lang="es-CO" sz="2400" dirty="0" err="1"/>
              <a:t>pa</a:t>
            </a:r>
            <a:r>
              <a:rPr lang="es-CO" sz="2400" dirty="0"/>
              <a:t> llevar, </a:t>
            </a:r>
            <a:r>
              <a:rPr lang="es-CO" sz="2400" dirty="0" err="1"/>
              <a:t>pa</a:t>
            </a:r>
            <a:r>
              <a:rPr lang="es-CO" sz="2400" dirty="0"/>
              <a:t> guardar coses]. </a:t>
            </a:r>
          </a:p>
          <a:p>
            <a:pPr marL="0" indent="0">
              <a:buNone/>
            </a:pPr>
            <a:r>
              <a:rPr lang="es-CO" sz="2000" i="1" dirty="0"/>
              <a:t>‘’Recipiente [con asas hecho con varas, con tiras que se emplea para llevar, para guardar cosas].”</a:t>
            </a:r>
            <a:endParaRPr lang="es-CO" sz="2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cesta – </a:t>
            </a:r>
            <a:r>
              <a:rPr lang="es-CO" sz="2400" dirty="0"/>
              <a:t>Recipiente [con ases </a:t>
            </a:r>
            <a:r>
              <a:rPr lang="es-CO" sz="2400" dirty="0" err="1"/>
              <a:t>fechu</a:t>
            </a:r>
            <a:r>
              <a:rPr lang="es-CO" sz="2400" dirty="0"/>
              <a:t> con </a:t>
            </a:r>
            <a:r>
              <a:rPr lang="es-CO" sz="2400" dirty="0" err="1"/>
              <a:t>blimes</a:t>
            </a:r>
            <a:r>
              <a:rPr lang="es-CO" sz="2400" dirty="0"/>
              <a:t>, con </a:t>
            </a:r>
            <a:r>
              <a:rPr lang="es-CO" sz="2400" dirty="0" err="1"/>
              <a:t>banielles</a:t>
            </a:r>
            <a:r>
              <a:rPr lang="es-CO" sz="2400" dirty="0"/>
              <a:t> que </a:t>
            </a:r>
            <a:r>
              <a:rPr lang="es-CO" sz="2400" dirty="0" err="1"/>
              <a:t>s’emplega</a:t>
            </a:r>
            <a:r>
              <a:rPr lang="es-CO" sz="2400" dirty="0"/>
              <a:t> </a:t>
            </a:r>
            <a:r>
              <a:rPr lang="es-CO" sz="2400" dirty="0" err="1"/>
              <a:t>pa</a:t>
            </a:r>
            <a:r>
              <a:rPr lang="es-CO" sz="2400" dirty="0"/>
              <a:t> llevar, </a:t>
            </a:r>
            <a:r>
              <a:rPr lang="es-CO" sz="2400" dirty="0" err="1"/>
              <a:t>pa</a:t>
            </a:r>
            <a:r>
              <a:rPr lang="es-CO" sz="2400" dirty="0"/>
              <a:t> guardar coses </a:t>
            </a:r>
            <a:r>
              <a:rPr lang="es-CO" sz="2400" dirty="0" err="1">
                <a:solidFill>
                  <a:srgbClr val="0070C0"/>
                </a:solidFill>
              </a:rPr>
              <a:t>xeneralmente</a:t>
            </a:r>
            <a:r>
              <a:rPr lang="es-CO" sz="2400" dirty="0">
                <a:solidFill>
                  <a:srgbClr val="0070C0"/>
                </a:solidFill>
              </a:rPr>
              <a:t> más </a:t>
            </a:r>
            <a:r>
              <a:rPr lang="es-CO" sz="2400" dirty="0" err="1">
                <a:solidFill>
                  <a:srgbClr val="0070C0"/>
                </a:solidFill>
              </a:rPr>
              <a:t>anchu</a:t>
            </a:r>
            <a:r>
              <a:rPr lang="es-CO" sz="2400" dirty="0">
                <a:solidFill>
                  <a:srgbClr val="0070C0"/>
                </a:solidFill>
              </a:rPr>
              <a:t> y </a:t>
            </a:r>
            <a:r>
              <a:rPr lang="es-CO" sz="2400" dirty="0" err="1">
                <a:solidFill>
                  <a:srgbClr val="0070C0"/>
                </a:solidFill>
              </a:rPr>
              <a:t>baxu</a:t>
            </a:r>
            <a:r>
              <a:rPr lang="es-CO" sz="2400" dirty="0">
                <a:solidFill>
                  <a:srgbClr val="0070C0"/>
                </a:solidFill>
              </a:rPr>
              <a:t> </a:t>
            </a:r>
            <a:r>
              <a:rPr lang="es-CO" sz="2400" dirty="0" err="1">
                <a:solidFill>
                  <a:srgbClr val="0070C0"/>
                </a:solidFill>
              </a:rPr>
              <a:t>que’l</a:t>
            </a:r>
            <a:r>
              <a:rPr lang="es-CO" sz="2400" dirty="0">
                <a:solidFill>
                  <a:srgbClr val="0070C0"/>
                </a:solidFill>
              </a:rPr>
              <a:t> cestu</a:t>
            </a:r>
            <a:r>
              <a:rPr lang="es-CO" sz="2400" dirty="0"/>
              <a:t>]. </a:t>
            </a:r>
          </a:p>
          <a:p>
            <a:pPr marL="0" indent="0">
              <a:buNone/>
            </a:pPr>
            <a:r>
              <a:rPr lang="es-CO" sz="2000" i="1" dirty="0"/>
              <a:t>‘’Recipiente [con asas hecho con varas, con tiras que se emplea para llevar, para guardar cosas generalmente </a:t>
            </a:r>
            <a:r>
              <a:rPr lang="es-CO" sz="2000" i="1" dirty="0">
                <a:solidFill>
                  <a:srgbClr val="0070C0"/>
                </a:solidFill>
              </a:rPr>
              <a:t>más ancho y bajo que el cesto</a:t>
            </a:r>
            <a:r>
              <a:rPr lang="es-CO" sz="2000" i="1" dirty="0"/>
              <a:t>].”</a:t>
            </a:r>
            <a:endParaRPr lang="es-CO" sz="2000" dirty="0"/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1E78-9795-4AB1-ABC9-3DD1C28F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23D0-D412-4A3C-8A1A-DD4D3159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Hacia una explicación</a:t>
            </a: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48E440-D2A9-4520-83B5-531C19B39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667225"/>
              </p:ext>
            </p:extLst>
          </p:nvPr>
        </p:nvGraphicFramePr>
        <p:xfrm>
          <a:off x="1340124" y="924976"/>
          <a:ext cx="951174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83">
                  <a:extLst>
                    <a:ext uri="{9D8B030D-6E8A-4147-A177-3AD203B41FA5}">
                      <a16:colId xmlns:a16="http://schemas.microsoft.com/office/drawing/2014/main" val="209621426"/>
                    </a:ext>
                  </a:extLst>
                </a:gridCol>
                <a:gridCol w="3170583">
                  <a:extLst>
                    <a:ext uri="{9D8B030D-6E8A-4147-A177-3AD203B41FA5}">
                      <a16:colId xmlns:a16="http://schemas.microsoft.com/office/drawing/2014/main" val="3349763980"/>
                    </a:ext>
                  </a:extLst>
                </a:gridCol>
                <a:gridCol w="3170583">
                  <a:extLst>
                    <a:ext uri="{9D8B030D-6E8A-4147-A177-3AD203B41FA5}">
                      <a16:colId xmlns:a16="http://schemas.microsoft.com/office/drawing/2014/main" val="776413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raíz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i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i="1" dirty="0">
                          <a:solidFill>
                            <a:schemeClr val="tx1"/>
                          </a:solidFill>
                        </a:rPr>
                        <a:t>n u</a:t>
                      </a:r>
                      <a:r>
                        <a:rPr lang="es-CO" sz="2400" baseline="-25000" dirty="0">
                          <a:solidFill>
                            <a:schemeClr val="tx1"/>
                          </a:solidFill>
                        </a:rPr>
                        <a:t>[+</a:t>
                      </a:r>
                      <a:r>
                        <a:rPr lang="es-CO" sz="2400" cap="small" baseline="-25000" dirty="0">
                          <a:solidFill>
                            <a:schemeClr val="tx1"/>
                          </a:solidFill>
                        </a:rPr>
                        <a:t>fem</a:t>
                      </a:r>
                      <a:r>
                        <a:rPr lang="es-CO" sz="2400" baseline="-250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7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banc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banco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banca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5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cest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cesta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5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barc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barco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barca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9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cerez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cerezo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cereza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1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leñ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leño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leña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85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FA1024-11A5-4C2F-A13B-15B907272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97018"/>
              </p:ext>
            </p:extLst>
          </p:nvPr>
        </p:nvGraphicFramePr>
        <p:xfrm>
          <a:off x="1340125" y="3938902"/>
          <a:ext cx="951174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83">
                  <a:extLst>
                    <a:ext uri="{9D8B030D-6E8A-4147-A177-3AD203B41FA5}">
                      <a16:colId xmlns:a16="http://schemas.microsoft.com/office/drawing/2014/main" val="209621426"/>
                    </a:ext>
                  </a:extLst>
                </a:gridCol>
                <a:gridCol w="3170583">
                  <a:extLst>
                    <a:ext uri="{9D8B030D-6E8A-4147-A177-3AD203B41FA5}">
                      <a16:colId xmlns:a16="http://schemas.microsoft.com/office/drawing/2014/main" val="3349763980"/>
                    </a:ext>
                  </a:extLst>
                </a:gridCol>
                <a:gridCol w="3170583">
                  <a:extLst>
                    <a:ext uri="{9D8B030D-6E8A-4147-A177-3AD203B41FA5}">
                      <a16:colId xmlns:a16="http://schemas.microsoft.com/office/drawing/2014/main" val="776413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raíz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i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i="1" dirty="0">
                          <a:solidFill>
                            <a:schemeClr val="tx1"/>
                          </a:solidFill>
                        </a:rPr>
                        <a:t>n u</a:t>
                      </a:r>
                      <a:r>
                        <a:rPr lang="es-CO" sz="2400" baseline="-25000" dirty="0">
                          <a:solidFill>
                            <a:schemeClr val="tx1"/>
                          </a:solidFill>
                        </a:rPr>
                        <a:t>[+</a:t>
                      </a:r>
                      <a:r>
                        <a:rPr lang="es-CO" sz="2400" cap="small" baseline="-25000" dirty="0">
                          <a:solidFill>
                            <a:schemeClr val="tx1"/>
                          </a:solidFill>
                        </a:rPr>
                        <a:t>fem</a:t>
                      </a:r>
                      <a:r>
                        <a:rPr lang="es-CO" sz="2400" baseline="-250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7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cest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cestu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cesta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5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sal(er)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saleru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salera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5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güert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güertu/güerto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güerta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9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gox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goxu/goxo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goxa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1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400" cap="small" baseline="0" dirty="0">
                          <a:solidFill>
                            <a:schemeClr val="tx1"/>
                          </a:solidFill>
                        </a:rPr>
                        <a:t>cuch</a:t>
                      </a:r>
                      <a:endParaRPr lang="en-US" sz="24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cuchu/cucho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85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653388-73CA-4949-958D-2779CE85330D}"/>
              </a:ext>
            </a:extLst>
          </p:cNvPr>
          <p:cNvSpPr txBox="1"/>
          <p:nvPr/>
        </p:nvSpPr>
        <p:spPr>
          <a:xfrm>
            <a:off x="316398" y="1855304"/>
            <a:ext cx="4638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dirty="0"/>
              <a:t>E</a:t>
            </a:r>
          </a:p>
          <a:p>
            <a:r>
              <a:rPr lang="es-CO" sz="3200" dirty="0"/>
              <a:t>SP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D88E0-4716-46BA-9117-99A2AB1DD9D4}"/>
              </a:ext>
            </a:extLst>
          </p:cNvPr>
          <p:cNvSpPr txBox="1"/>
          <p:nvPr/>
        </p:nvSpPr>
        <p:spPr>
          <a:xfrm>
            <a:off x="334622" y="4803913"/>
            <a:ext cx="4638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dirty="0"/>
              <a:t>A</a:t>
            </a:r>
          </a:p>
          <a:p>
            <a:r>
              <a:rPr lang="es-CO" sz="3200" dirty="0"/>
              <a:t>ST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85D8A-EBCB-4DB7-9ADF-CD2CBFAAE518}"/>
              </a:ext>
            </a:extLst>
          </p:cNvPr>
          <p:cNvSpPr/>
          <p:nvPr/>
        </p:nvSpPr>
        <p:spPr>
          <a:xfrm>
            <a:off x="1340124" y="5367130"/>
            <a:ext cx="5246206" cy="13285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9DD0C-DD7E-4CD6-8077-61CAE1B1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23D0-D412-4A3C-8A1A-DD4D3159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Hacia una explicación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936-028F-463B-994F-E081630F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Como lo analizo por ahora: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14CEA-D654-4937-B02A-BE037F17B8F7}"/>
              </a:ext>
            </a:extLst>
          </p:cNvPr>
          <p:cNvSpPr txBox="1"/>
          <p:nvPr/>
        </p:nvSpPr>
        <p:spPr>
          <a:xfrm>
            <a:off x="2707612" y="2378977"/>
            <a:ext cx="26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tiemp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B25B1-0E63-4BEA-868A-C4480046FFAC}"/>
              </a:ext>
            </a:extLst>
          </p:cNvPr>
          <p:cNvSpPr txBox="1"/>
          <p:nvPr/>
        </p:nvSpPr>
        <p:spPr>
          <a:xfrm>
            <a:off x="5687422" y="2378977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i="1" dirty="0"/>
              <a:t>n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E2A28-8170-458A-8312-4516408C24CD}"/>
              </a:ext>
            </a:extLst>
          </p:cNvPr>
          <p:cNvSpPr txBox="1"/>
          <p:nvPr/>
        </p:nvSpPr>
        <p:spPr>
          <a:xfrm>
            <a:off x="7551555" y="2378977"/>
            <a:ext cx="12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VT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A607E-72B3-4841-87D4-7F2AE1F1CACD}"/>
              </a:ext>
            </a:extLst>
          </p:cNvPr>
          <p:cNvSpPr txBox="1"/>
          <p:nvPr/>
        </p:nvSpPr>
        <p:spPr>
          <a:xfrm>
            <a:off x="2971752" y="4309694"/>
            <a:ext cx="2080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√</a:t>
            </a:r>
            <a:r>
              <a:rPr lang="es-CO" sz="4000" cap="small" dirty="0"/>
              <a:t>tiemp</a:t>
            </a:r>
            <a:r>
              <a:rPr lang="es-CO" sz="4000" baseline="-25000" dirty="0"/>
              <a:t>1</a:t>
            </a:r>
          </a:p>
          <a:p>
            <a:pPr algn="ctr"/>
            <a:r>
              <a:rPr lang="es-CO" sz="4000" dirty="0"/>
              <a:t>√</a:t>
            </a:r>
            <a:r>
              <a:rPr lang="es-CO" sz="4000" cap="small" dirty="0"/>
              <a:t>tiemp</a:t>
            </a:r>
            <a:r>
              <a:rPr lang="es-CO" sz="4000" baseline="-25000" dirty="0"/>
              <a:t>2</a:t>
            </a:r>
            <a:endParaRPr lang="en-US" baseline="-25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11B54-EBF1-4971-BC20-7F867B52147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012114" y="3086863"/>
            <a:ext cx="0" cy="12228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9B6BBE-C529-4808-A866-63B659528DC8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>
            <a:off x="8159480" y="3086863"/>
            <a:ext cx="0" cy="12458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0C5025-2661-4193-858F-A510C10AFF9B}"/>
              </a:ext>
            </a:extLst>
          </p:cNvPr>
          <p:cNvSpPr txBox="1"/>
          <p:nvPr/>
        </p:nvSpPr>
        <p:spPr>
          <a:xfrm>
            <a:off x="7551555" y="4332754"/>
            <a:ext cx="121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-u</a:t>
            </a:r>
          </a:p>
          <a:p>
            <a:pPr algn="ctr"/>
            <a:r>
              <a:rPr lang="es-CO" sz="4000" dirty="0"/>
              <a:t>-o</a:t>
            </a:r>
            <a:r>
              <a:rPr lang="es-CO" dirty="0"/>
              <a:t> 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A537C8-EB10-4B67-9CAD-3F7B8C27E588}"/>
              </a:ext>
            </a:extLst>
          </p:cNvPr>
          <p:cNvCxnSpPr/>
          <p:nvPr/>
        </p:nvCxnSpPr>
        <p:spPr>
          <a:xfrm>
            <a:off x="5155096" y="4757530"/>
            <a:ext cx="2396459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2BA127-9DDF-4DE9-A891-7CA31CCCE055}"/>
              </a:ext>
            </a:extLst>
          </p:cNvPr>
          <p:cNvCxnSpPr/>
          <p:nvPr/>
        </p:nvCxnSpPr>
        <p:spPr>
          <a:xfrm>
            <a:off x="5155095" y="5294243"/>
            <a:ext cx="2396459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5048-93C4-41A4-92B0-426D9645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085-AB1F-4ED1-9744-3F254D49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</a:t>
            </a:r>
            <a:br>
              <a:rPr lang="es-CO" dirty="0"/>
            </a:br>
            <a:r>
              <a:rPr lang="es-CO" sz="1800" dirty="0"/>
              <a:t>(Millán Chivite, 1994 y referencias allí dentro)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596B3F-5C36-44AC-826F-D312134F6A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771" y="1356360"/>
          <a:ext cx="1138645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69">
                  <a:extLst>
                    <a:ext uri="{9D8B030D-6E8A-4147-A177-3AD203B41FA5}">
                      <a16:colId xmlns:a16="http://schemas.microsoft.com/office/drawing/2014/main" val="3278138754"/>
                    </a:ext>
                  </a:extLst>
                </a:gridCol>
                <a:gridCol w="4235134">
                  <a:extLst>
                    <a:ext uri="{9D8B030D-6E8A-4147-A177-3AD203B41FA5}">
                      <a16:colId xmlns:a16="http://schemas.microsoft.com/office/drawing/2014/main" val="4047062603"/>
                    </a:ext>
                  </a:extLst>
                </a:gridCol>
                <a:gridCol w="507150">
                  <a:extLst>
                    <a:ext uri="{9D8B030D-6E8A-4147-A177-3AD203B41FA5}">
                      <a16:colId xmlns:a16="http://schemas.microsoft.com/office/drawing/2014/main" val="1186109730"/>
                    </a:ext>
                  </a:extLst>
                </a:gridCol>
                <a:gridCol w="820069">
                  <a:extLst>
                    <a:ext uri="{9D8B030D-6E8A-4147-A177-3AD203B41FA5}">
                      <a16:colId xmlns:a16="http://schemas.microsoft.com/office/drawing/2014/main" val="2997720221"/>
                    </a:ext>
                  </a:extLst>
                </a:gridCol>
                <a:gridCol w="5004035">
                  <a:extLst>
                    <a:ext uri="{9D8B030D-6E8A-4147-A177-3AD203B41FA5}">
                      <a16:colId xmlns:a16="http://schemas.microsoft.com/office/drawing/2014/main" val="4415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dimensional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elemento natural/elaborado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5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cuantificador intensivo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13.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calidad o valoración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4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individual/colectivo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materia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árbol/fruto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15.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forma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8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implicación constitutiva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16.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diferencia de función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6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incorporado/exento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17.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genérico/específico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espacial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relación metafórica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causa/efecto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19.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 seres (in)animados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proceso físico/mental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relativo al hombre/animal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temporal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21.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persona/no persona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visión continua/discontinua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i="0" dirty="0">
                          <a:solidFill>
                            <a:schemeClr val="tx1"/>
                          </a:solidFill>
                        </a:rPr>
                        <a:t>22.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entidad básica/color representativo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471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49C97-026C-448B-BE5D-AC2FC5AD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4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3D67-E04D-4109-974C-64D1DAB7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</a:t>
            </a:r>
            <a:br>
              <a:rPr lang="es-CO" sz="3600" dirty="0"/>
            </a:br>
            <a:r>
              <a:rPr lang="es-CO" sz="1800" dirty="0"/>
              <a:t>(Millán Chivite, 1994 y referencias allí dentro)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3E09-51FD-4F83-8247-729F60B5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6"/>
            <a:ext cx="10515600" cy="5633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1. Compacto / discreto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sz="2400" dirty="0"/>
              <a:t>ente individual / colectivo		</a:t>
            </a:r>
            <a:r>
              <a:rPr lang="es-CO" sz="2400" i="1" dirty="0"/>
              <a:t>‘huevo / hueva’</a:t>
            </a:r>
            <a:endParaRPr lang="es-CO" sz="2400" dirty="0"/>
          </a:p>
          <a:p>
            <a:pPr marL="0" indent="0">
              <a:buNone/>
            </a:pPr>
            <a:r>
              <a:rPr lang="es-CO" sz="2400" dirty="0"/>
              <a:t>	árbol / producto			</a:t>
            </a:r>
            <a:r>
              <a:rPr lang="es-CO" sz="2400" i="1" dirty="0"/>
              <a:t>‘cerezo / cereza’</a:t>
            </a:r>
            <a:endParaRPr lang="es-CO" sz="2400" dirty="0"/>
          </a:p>
          <a:p>
            <a:pPr marL="0" indent="0">
              <a:buNone/>
            </a:pPr>
            <a:r>
              <a:rPr lang="es-CO" sz="2400" dirty="0"/>
              <a:t>	…</a:t>
            </a:r>
          </a:p>
          <a:p>
            <a:pPr marL="0" indent="0">
              <a:buNone/>
            </a:pPr>
            <a:endParaRPr lang="es-CO" sz="1000" dirty="0"/>
          </a:p>
          <a:p>
            <a:pPr marL="0" indent="0">
              <a:buNone/>
            </a:pPr>
            <a:r>
              <a:rPr lang="es-CO" dirty="0"/>
              <a:t>2. Limitado / ilimitado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sz="2400" dirty="0"/>
              <a:t>proceso físico / mental		</a:t>
            </a:r>
            <a:r>
              <a:rPr lang="es-CO" sz="2400" i="1" dirty="0"/>
              <a:t>‘partido / partida’</a:t>
            </a:r>
            <a:endParaRPr lang="es-CO" sz="2400" dirty="0"/>
          </a:p>
          <a:p>
            <a:pPr marL="0" indent="0">
              <a:buNone/>
            </a:pPr>
            <a:r>
              <a:rPr lang="es-CO" sz="2400" dirty="0"/>
              <a:t>	elemento elaborado / natural	</a:t>
            </a:r>
            <a:r>
              <a:rPr lang="es-CO" sz="2400" i="1" dirty="0"/>
              <a:t>‘corcho / corcha’</a:t>
            </a:r>
            <a:endParaRPr lang="es-CO" sz="2400" dirty="0"/>
          </a:p>
          <a:p>
            <a:pPr marL="0" indent="0">
              <a:buNone/>
            </a:pPr>
            <a:r>
              <a:rPr lang="es-CO" sz="2400" dirty="0"/>
              <a:t>	…</a:t>
            </a:r>
          </a:p>
          <a:p>
            <a:pPr marL="0" indent="0">
              <a:buNone/>
            </a:pPr>
            <a:endParaRPr lang="es-CO" sz="1000" dirty="0"/>
          </a:p>
          <a:p>
            <a:pPr marL="0" indent="0">
              <a:buNone/>
            </a:pPr>
            <a:r>
              <a:rPr lang="es-CO" dirty="0"/>
              <a:t>3. Concentración / expansión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sz="2400" dirty="0"/>
              <a:t>macho / hembra			</a:t>
            </a:r>
            <a:r>
              <a:rPr lang="es-CO" sz="2400" i="1" dirty="0"/>
              <a:t>‘maestro / maestra’</a:t>
            </a:r>
            <a:endParaRPr lang="es-CO" sz="2400" dirty="0"/>
          </a:p>
          <a:p>
            <a:pPr marL="0" indent="0">
              <a:buNone/>
            </a:pPr>
            <a:r>
              <a:rPr lang="es-CO" sz="2400" dirty="0"/>
              <a:t>	efecto / causa			</a:t>
            </a:r>
            <a:r>
              <a:rPr lang="es-CO" sz="2400" i="1" dirty="0"/>
              <a:t>‘arado / arada’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9804D-275E-4F67-8E28-20DB047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F607-B1A6-44D7-B955-3C161DB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 trasfondo tipológico</a:t>
            </a:r>
            <a:br>
              <a:rPr lang="es-CO" dirty="0"/>
            </a:br>
            <a:r>
              <a:rPr lang="es-CO" sz="1800" dirty="0"/>
              <a:t>(Mathieu, 2012; cf. </a:t>
            </a:r>
            <a:r>
              <a:rPr lang="es-CO" sz="1800" dirty="0" err="1"/>
              <a:t>Stump</a:t>
            </a:r>
            <a:r>
              <a:rPr lang="es-CO" sz="1800" dirty="0"/>
              <a:t>, 2005: 62 &amp; Trépos, 1980: 67)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7813-73CD-4DE9-AE6A-7C096BBE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Bretón – masculino </a:t>
            </a:r>
            <a:r>
              <a:rPr lang="en-US" dirty="0"/>
              <a:t>&gt; </a:t>
            </a:r>
            <a:r>
              <a:rPr lang="es-CO" dirty="0"/>
              <a:t>femenino</a:t>
            </a:r>
            <a:r>
              <a:rPr lang="en-US" dirty="0"/>
              <a:t> por </a:t>
            </a:r>
            <a:r>
              <a:rPr lang="en-US" b="1" dirty="0"/>
              <a:t>-enn</a:t>
            </a:r>
            <a:endParaRPr lang="es-CO" b="1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(1)	colectivo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buzhug</a:t>
            </a:r>
            <a:r>
              <a:rPr lang="es-CO" dirty="0"/>
              <a:t>		</a:t>
            </a:r>
            <a:r>
              <a:rPr lang="es-CO" i="1" dirty="0"/>
              <a:t>‘gusanos’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buzhug</a:t>
            </a:r>
            <a:r>
              <a:rPr lang="es-CO" b="1" dirty="0" err="1"/>
              <a:t>enn</a:t>
            </a:r>
            <a:r>
              <a:rPr lang="es-CO" dirty="0"/>
              <a:t>	</a:t>
            </a:r>
            <a:r>
              <a:rPr lang="es-CO" i="1" dirty="0"/>
              <a:t>‘un gusano’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(2)	masa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geot</a:t>
            </a:r>
            <a:r>
              <a:rPr lang="es-CO" dirty="0"/>
              <a:t>		</a:t>
            </a:r>
            <a:r>
              <a:rPr lang="es-CO" i="1" dirty="0"/>
              <a:t>‘césped’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geot</a:t>
            </a:r>
            <a:r>
              <a:rPr lang="es-CO" b="1" dirty="0" err="1"/>
              <a:t>enn</a:t>
            </a:r>
            <a:r>
              <a:rPr lang="es-CO" dirty="0"/>
              <a:t>		</a:t>
            </a:r>
            <a:r>
              <a:rPr lang="es-CO" i="1" dirty="0"/>
              <a:t>‘una brizna de césped’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064D-B7EA-4AB4-BCE5-F78A9E00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9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EF89-2A34-495C-850A-4F33687F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Hacia una explicación</a:t>
            </a:r>
            <a:br>
              <a:rPr lang="es-CO" sz="3600" dirty="0"/>
            </a:br>
            <a:r>
              <a:rPr lang="es-CO" sz="1800" dirty="0"/>
              <a:t>(construyendo sobre </a:t>
            </a:r>
            <a:r>
              <a:rPr lang="es-CO" sz="1800" dirty="0" err="1"/>
              <a:t>Jambrović</a:t>
            </a:r>
            <a:r>
              <a:rPr lang="es-CO" sz="1800" dirty="0"/>
              <a:t>, 2021 y referencias allí dentro)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7F02-A661-4CE8-85DA-4EA3BACF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6"/>
            <a:ext cx="10515600" cy="563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En asturiano (y español con -o/-a)…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i="1" dirty="0"/>
              <a:t>güertu</a:t>
            </a:r>
            <a:r>
              <a:rPr lang="es-CO" dirty="0"/>
              <a:t> y </a:t>
            </a:r>
            <a:r>
              <a:rPr lang="es-CO" i="1" dirty="0"/>
              <a:t>güerta</a:t>
            </a:r>
            <a:r>
              <a:rPr lang="es-CO" dirty="0"/>
              <a:t> ya se pueden diferenciar entre </a:t>
            </a:r>
            <a:r>
              <a:rPr lang="es-CO" i="1" dirty="0"/>
              <a:t>n</a:t>
            </a:r>
            <a:r>
              <a:rPr lang="es-CO" dirty="0"/>
              <a:t> y </a:t>
            </a:r>
            <a:r>
              <a:rPr lang="es-CO" i="1" dirty="0"/>
              <a:t>n u</a:t>
            </a:r>
            <a:r>
              <a:rPr lang="es-CO" baseline="-25000" dirty="0"/>
              <a:t>[+</a:t>
            </a:r>
            <a:r>
              <a:rPr lang="es-CO" cap="small" baseline="-25000" dirty="0"/>
              <a:t>fem</a:t>
            </a:r>
            <a:r>
              <a:rPr lang="es-CO" baseline="-25000" dirty="0"/>
              <a:t>]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Para pares como </a:t>
            </a:r>
            <a:r>
              <a:rPr lang="es-CO" i="1" dirty="0"/>
              <a:t>goxu</a:t>
            </a:r>
            <a:r>
              <a:rPr lang="es-CO" dirty="0"/>
              <a:t>/</a:t>
            </a:r>
            <a:r>
              <a:rPr lang="es-CO" i="1" dirty="0"/>
              <a:t>goxo</a:t>
            </a:r>
            <a:r>
              <a:rPr lang="es-CO" dirty="0"/>
              <a:t>, </a:t>
            </a:r>
            <a:r>
              <a:rPr lang="es-CO" i="1" dirty="0"/>
              <a:t>güertu</a:t>
            </a:r>
            <a:r>
              <a:rPr lang="es-CO" dirty="0"/>
              <a:t>/</a:t>
            </a:r>
            <a:r>
              <a:rPr lang="es-CO" i="1" dirty="0"/>
              <a:t>güerto</a:t>
            </a:r>
            <a:r>
              <a:rPr lang="es-CO" dirty="0"/>
              <a:t>, etc.: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i="1" dirty="0"/>
              <a:t>n</a:t>
            </a:r>
            <a:r>
              <a:rPr lang="es-CO" baseline="-25000" dirty="0"/>
              <a:t>[</a:t>
            </a:r>
            <a:r>
              <a:rPr lang="es-CO" cap="small" baseline="-25000" dirty="0"/>
              <a:t>dimensión</a:t>
            </a:r>
            <a:r>
              <a:rPr lang="es-CO" baseline="-25000" dirty="0"/>
              <a:t>]</a:t>
            </a:r>
            <a:r>
              <a:rPr lang="es-CO" dirty="0"/>
              <a:t>, </a:t>
            </a:r>
            <a:r>
              <a:rPr lang="es-CO" i="1" dirty="0"/>
              <a:t>n</a:t>
            </a:r>
            <a:r>
              <a:rPr lang="es-CO" baseline="-25000" dirty="0"/>
              <a:t>[</a:t>
            </a:r>
            <a:r>
              <a:rPr lang="es-CO" cap="small" baseline="-25000" dirty="0"/>
              <a:t>límite</a:t>
            </a:r>
            <a:r>
              <a:rPr lang="es-CO" baseline="-25000" dirty="0"/>
              <a:t>]</a:t>
            </a:r>
            <a:r>
              <a:rPr lang="es-CO" dirty="0"/>
              <a:t>, </a:t>
            </a:r>
            <a:r>
              <a:rPr lang="es-CO" i="1" dirty="0"/>
              <a:t>n</a:t>
            </a:r>
            <a:r>
              <a:rPr lang="es-CO" baseline="-25000" dirty="0"/>
              <a:t>[</a:t>
            </a:r>
            <a:r>
              <a:rPr lang="es-CO" cap="small" baseline="-25000" dirty="0"/>
              <a:t>forma</a:t>
            </a:r>
            <a:r>
              <a:rPr lang="es-CO" baseline="-25000" dirty="0"/>
              <a:t>]</a:t>
            </a:r>
            <a:r>
              <a:rPr lang="es-CO" dirty="0"/>
              <a:t>,</a:t>
            </a:r>
            <a:r>
              <a:rPr lang="es-CO" baseline="-25000" dirty="0"/>
              <a:t> </a:t>
            </a:r>
            <a:r>
              <a:rPr lang="es-CO" dirty="0" err="1"/>
              <a:t>etc</a:t>
            </a:r>
            <a:r>
              <a:rPr lang="es-CO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C68E6-918D-4B73-B8D8-415084935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34673"/>
              </p:ext>
            </p:extLst>
          </p:nvPr>
        </p:nvGraphicFramePr>
        <p:xfrm>
          <a:off x="1562734" y="3890528"/>
          <a:ext cx="906653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177">
                  <a:extLst>
                    <a:ext uri="{9D8B030D-6E8A-4147-A177-3AD203B41FA5}">
                      <a16:colId xmlns:a16="http://schemas.microsoft.com/office/drawing/2014/main" val="313483688"/>
                    </a:ext>
                  </a:extLst>
                </a:gridCol>
                <a:gridCol w="3022177">
                  <a:extLst>
                    <a:ext uri="{9D8B030D-6E8A-4147-A177-3AD203B41FA5}">
                      <a16:colId xmlns:a16="http://schemas.microsoft.com/office/drawing/2014/main" val="1671427100"/>
                    </a:ext>
                  </a:extLst>
                </a:gridCol>
                <a:gridCol w="3022177">
                  <a:extLst>
                    <a:ext uri="{9D8B030D-6E8A-4147-A177-3AD203B41FA5}">
                      <a16:colId xmlns:a16="http://schemas.microsoft.com/office/drawing/2014/main" val="3712922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i="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800" i="0" cap="small" baseline="0" dirty="0">
                          <a:solidFill>
                            <a:schemeClr val="tx1"/>
                          </a:solidFill>
                        </a:rPr>
                        <a:t>raíz</a:t>
                      </a:r>
                      <a:endParaRPr lang="en-US" sz="2800" i="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i="1" dirty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es-CO" sz="2800" i="0" dirty="0">
                          <a:solidFill>
                            <a:schemeClr val="tx1"/>
                          </a:solidFill>
                        </a:rPr>
                        <a:t>↔ -u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i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s-CO" sz="2800" i="0" baseline="-25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2800" i="0" cap="small" baseline="-25000" dirty="0">
                          <a:solidFill>
                            <a:schemeClr val="tx1"/>
                          </a:solidFill>
                        </a:rPr>
                        <a:t>tamaño</a:t>
                      </a:r>
                      <a:r>
                        <a:rPr lang="es-CO" sz="2800" i="0" baseline="-250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lang="es-CO" sz="2800" i="0" baseline="0" dirty="0">
                          <a:solidFill>
                            <a:schemeClr val="tx1"/>
                          </a:solidFill>
                        </a:rPr>
                        <a:t>↔ -o</a:t>
                      </a:r>
                      <a:endParaRPr lang="en-US" sz="280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2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800" cap="small" baseline="0" dirty="0">
                          <a:solidFill>
                            <a:schemeClr val="tx1"/>
                          </a:solidFill>
                        </a:rPr>
                        <a:t>gox</a:t>
                      </a:r>
                      <a:endParaRPr lang="en-US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goxu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goxo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7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s-CO" sz="2800" cap="small" baseline="0" dirty="0">
                          <a:solidFill>
                            <a:schemeClr val="tx1"/>
                          </a:solidFill>
                        </a:rPr>
                        <a:t>güert</a:t>
                      </a:r>
                      <a:endParaRPr lang="en-US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güertu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güerto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9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√…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25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36FB5B5-5EB5-4E96-AAC7-D05BE9C4A9B4}"/>
              </a:ext>
            </a:extLst>
          </p:cNvPr>
          <p:cNvSpPr/>
          <p:nvPr/>
        </p:nvSpPr>
        <p:spPr>
          <a:xfrm>
            <a:off x="5212080" y="3966776"/>
            <a:ext cx="5109209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C109A-4C82-4FC4-8C73-D977F2CA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0B2D-E51D-4A4A-A83C-35C5C050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Conclusiones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9312-8A2C-45B5-A995-C65AF1C7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i. ¿Cuál es el inventario de vocales temáticas en español y asturiano?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err="1"/>
              <a:t>ii</a:t>
            </a:r>
            <a:r>
              <a:rPr lang="es-CO" dirty="0"/>
              <a:t>. ¿Cómo interactúan estas vocales con el género nominal?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err="1"/>
              <a:t>iii</a:t>
            </a:r>
            <a:r>
              <a:rPr lang="es-CO" dirty="0"/>
              <a:t>. ¿Cómo informan estos conceptos al hablante en cuanto a la interpretación semántica de los sustantivos?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B068-70A7-4755-BB07-6A4EA84F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1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42FC-9F92-4AE2-8D88-3A4A36F5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Conclusiones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9F40-5DF2-4E26-9B7B-E044516F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/>
              <a:t>i. ¿Cuál es el inventario de vocales temáticas en español y asturiano?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ESP:		a, e, o		</a:t>
            </a:r>
            <a:r>
              <a:rPr lang="en-US" i="1" dirty="0"/>
              <a:t>‘mesa, leche, </a:t>
            </a:r>
            <a:r>
              <a:rPr lang="en-US" i="1" dirty="0" err="1"/>
              <a:t>libro</a:t>
            </a:r>
            <a:r>
              <a:rPr lang="en-US" i="1" dirty="0"/>
              <a:t>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AST:		a, e, o, u		</a:t>
            </a:r>
            <a:r>
              <a:rPr lang="en-US" i="1" dirty="0"/>
              <a:t>‘mesa, </a:t>
            </a:r>
            <a:r>
              <a:rPr lang="en-US" i="1" dirty="0" err="1"/>
              <a:t>lleche</a:t>
            </a:r>
            <a:r>
              <a:rPr lang="en-US" i="1" dirty="0"/>
              <a:t>, mano, </a:t>
            </a:r>
            <a:r>
              <a:rPr lang="en-US" i="1" dirty="0" err="1"/>
              <a:t>llibru</a:t>
            </a:r>
            <a:r>
              <a:rPr lang="en-US" i="1" dirty="0"/>
              <a:t>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E4ECC-D839-4158-B27E-58FBF373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AC40-C83C-45F6-B061-6CB80948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/>
              <a:t>Conclusiones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BBB1-825D-48AC-AD69-A32EEA595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err="1"/>
              <a:t>ii</a:t>
            </a:r>
            <a:r>
              <a:rPr lang="es-CO" b="1" dirty="0"/>
              <a:t>. ¿Cómo interactúan estas vocales con el género nominal?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Las raíces se nominalizan por una </a:t>
            </a:r>
            <a:r>
              <a:rPr lang="es-CO" i="1" dirty="0"/>
              <a:t>n</a:t>
            </a:r>
            <a:r>
              <a:rPr lang="es-CO" dirty="0"/>
              <a:t> con género o falta de él:</a:t>
            </a:r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pPr marL="0" indent="0">
              <a:buNone/>
            </a:pPr>
            <a:r>
              <a:rPr lang="es-CO" dirty="0"/>
              <a:t>	√</a:t>
            </a:r>
            <a:r>
              <a:rPr lang="es-CO" cap="small" dirty="0"/>
              <a:t>cest </a:t>
            </a:r>
            <a:r>
              <a:rPr lang="es-CO" dirty="0"/>
              <a:t>+ </a:t>
            </a:r>
            <a:r>
              <a:rPr lang="es-CO" i="1" dirty="0"/>
              <a:t>n </a:t>
            </a:r>
            <a:r>
              <a:rPr lang="es-CO" dirty="0"/>
              <a:t>; √</a:t>
            </a:r>
            <a:r>
              <a:rPr lang="es-CO" cap="small" dirty="0"/>
              <a:t>cest </a:t>
            </a:r>
            <a:r>
              <a:rPr lang="es-CO" dirty="0"/>
              <a:t>+ </a:t>
            </a:r>
            <a:r>
              <a:rPr lang="es-CO" i="1" dirty="0"/>
              <a:t>n u</a:t>
            </a:r>
            <a:r>
              <a:rPr lang="es-CO" baseline="-25000" dirty="0"/>
              <a:t>[+</a:t>
            </a:r>
            <a:r>
              <a:rPr lang="es-CO" cap="small" baseline="-25000" dirty="0"/>
              <a:t>fem</a:t>
            </a:r>
            <a:r>
              <a:rPr lang="es-CO" baseline="-25000" dirty="0"/>
              <a:t>]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Las vocales temáticas no marcan género, reglas las insertan basado en el contexto de la raíz y su </a:t>
            </a:r>
            <a:r>
              <a:rPr lang="es-CO" i="1" dirty="0"/>
              <a:t>n</a:t>
            </a:r>
          </a:p>
          <a:p>
            <a:pPr marL="0" indent="0">
              <a:buNone/>
            </a:pPr>
            <a:r>
              <a:rPr lang="es-CO" i="1" dirty="0"/>
              <a:t>	</a:t>
            </a:r>
            <a:r>
              <a:rPr lang="es-CO" dirty="0"/>
              <a:t>  </a:t>
            </a:r>
          </a:p>
          <a:p>
            <a:pPr marL="0" indent="0">
              <a:buNone/>
            </a:pPr>
            <a:r>
              <a:rPr lang="es-CO" dirty="0"/>
              <a:t>	√</a:t>
            </a:r>
            <a:r>
              <a:rPr lang="es-CO" cap="small" dirty="0"/>
              <a:t>cest</a:t>
            </a:r>
            <a:r>
              <a:rPr lang="es-CO" dirty="0"/>
              <a:t> + </a:t>
            </a:r>
            <a:r>
              <a:rPr lang="es-CO" i="1" dirty="0"/>
              <a:t>n </a:t>
            </a:r>
            <a:r>
              <a:rPr lang="es-CO" dirty="0"/>
              <a:t>+ -u ; √</a:t>
            </a:r>
            <a:r>
              <a:rPr lang="es-CO" cap="small" dirty="0"/>
              <a:t>cest </a:t>
            </a:r>
            <a:r>
              <a:rPr lang="es-CO" dirty="0"/>
              <a:t>+ </a:t>
            </a:r>
            <a:r>
              <a:rPr lang="es-CO" i="1" dirty="0"/>
              <a:t>n u</a:t>
            </a:r>
            <a:r>
              <a:rPr lang="es-CO" baseline="-25000" dirty="0"/>
              <a:t>[+</a:t>
            </a:r>
            <a:r>
              <a:rPr lang="es-CO" cap="small" baseline="-25000" dirty="0"/>
              <a:t>fem</a:t>
            </a:r>
            <a:r>
              <a:rPr lang="es-CO" baseline="-25000" dirty="0"/>
              <a:t>]</a:t>
            </a:r>
            <a:r>
              <a:rPr lang="es-CO" dirty="0"/>
              <a:t> + -a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9B1CA-9530-41BC-9FBF-41C80490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23D0-D412-4A3C-8A1A-DD4D3159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Conclusiones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936-028F-463B-994F-E081630F0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224866"/>
            <a:ext cx="11595653" cy="563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err="1"/>
              <a:t>iii</a:t>
            </a:r>
            <a:r>
              <a:rPr lang="es-CO" b="1" dirty="0"/>
              <a:t>. ¿Cómo informan estos conceptos al hablante en cuanto a la interpretación semántica de los sustantivos?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El sustantivo se interpreta en la </a:t>
            </a:r>
            <a:r>
              <a:rPr lang="es-CO" b="1" dirty="0">
                <a:solidFill>
                  <a:srgbClr val="0070C0"/>
                </a:solidFill>
              </a:rPr>
              <a:t>Enciclopedia</a:t>
            </a:r>
            <a:r>
              <a:rPr lang="es-CO" dirty="0"/>
              <a:t> por el conjunto de estos elementos y no por el género ni la vocal temática en sí, como sugiere un acercamiento léxico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√</a:t>
            </a:r>
            <a:r>
              <a:rPr lang="es-CO" cap="small" dirty="0"/>
              <a:t>cest</a:t>
            </a:r>
            <a:r>
              <a:rPr lang="es-CO" dirty="0"/>
              <a:t> + </a:t>
            </a:r>
            <a:r>
              <a:rPr lang="es-CO" i="1" dirty="0"/>
              <a:t>n </a:t>
            </a:r>
            <a:r>
              <a:rPr lang="es-CO" dirty="0"/>
              <a:t>+ -u 		</a:t>
            </a:r>
            <a:r>
              <a:rPr lang="en-US" dirty="0"/>
              <a:t>&gt;	cestu		</a:t>
            </a:r>
            <a:r>
              <a:rPr lang="en-US" i="1" dirty="0"/>
              <a:t>‘más grande que la cesta’</a:t>
            </a: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CO" dirty="0"/>
              <a:t>√</a:t>
            </a:r>
            <a:r>
              <a:rPr lang="es-CO" cap="small" dirty="0"/>
              <a:t>cest </a:t>
            </a:r>
            <a:r>
              <a:rPr lang="es-CO" dirty="0"/>
              <a:t>+</a:t>
            </a:r>
            <a:r>
              <a:rPr lang="es-CO" i="1" dirty="0"/>
              <a:t>n u</a:t>
            </a:r>
            <a:r>
              <a:rPr lang="es-CO" baseline="-25000" dirty="0"/>
              <a:t>[+</a:t>
            </a:r>
            <a:r>
              <a:rPr lang="es-CO" cap="small" baseline="-25000" dirty="0"/>
              <a:t>fem</a:t>
            </a:r>
            <a:r>
              <a:rPr lang="es-CO" baseline="-25000" dirty="0"/>
              <a:t>]</a:t>
            </a:r>
            <a:r>
              <a:rPr lang="es-CO" dirty="0"/>
              <a:t> + -a 	&gt;	cesta		</a:t>
            </a:r>
            <a:r>
              <a:rPr lang="es-CO" i="1" dirty="0"/>
              <a:t>‘cesta’</a:t>
            </a:r>
            <a:endParaRPr lang="es-C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5D8DFE-C49E-46E0-AC39-F4FD82D613AF}"/>
              </a:ext>
            </a:extLst>
          </p:cNvPr>
          <p:cNvCxnSpPr/>
          <p:nvPr/>
        </p:nvCxnSpPr>
        <p:spPr>
          <a:xfrm>
            <a:off x="7235687" y="4863548"/>
            <a:ext cx="39491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60D443-35B4-4E00-9532-15E3E29D4668}"/>
              </a:ext>
            </a:extLst>
          </p:cNvPr>
          <p:cNvCxnSpPr>
            <a:cxnSpLocks/>
          </p:cNvCxnSpPr>
          <p:nvPr/>
        </p:nvCxnSpPr>
        <p:spPr>
          <a:xfrm>
            <a:off x="7129669" y="5870712"/>
            <a:ext cx="9409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0635F-3286-4B47-B783-B42445A6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15EF-458C-4F65-8EAB-B1FFAA3C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Agradecimientos y referencias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F6A4-5AA9-45BE-A94C-E5B1E8D4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O" sz="4000" dirty="0"/>
          </a:p>
          <a:p>
            <a:pPr marL="0" indent="0" algn="ctr">
              <a:buNone/>
            </a:pPr>
            <a:endParaRPr lang="es-CO" sz="4000" dirty="0"/>
          </a:p>
          <a:p>
            <a:pPr marL="0" indent="0" algn="ctr">
              <a:buNone/>
            </a:pPr>
            <a:r>
              <a:rPr lang="es-CO" sz="4000" dirty="0"/>
              <a:t>¡Gracias a los </a:t>
            </a:r>
            <a:r>
              <a:rPr lang="es-CO" sz="4000" dirty="0" err="1"/>
              <a:t>Drs</a:t>
            </a:r>
            <a:r>
              <a:rPr lang="es-CO" sz="4000" dirty="0"/>
              <a:t>. </a:t>
            </a:r>
            <a:r>
              <a:rPr lang="es-CO" sz="4000" i="1" dirty="0"/>
              <a:t>Grant Armstrong</a:t>
            </a:r>
            <a:r>
              <a:rPr lang="es-CO" sz="4000" dirty="0"/>
              <a:t>, </a:t>
            </a:r>
            <a:r>
              <a:rPr lang="es-CO" sz="4000" i="1" dirty="0"/>
              <a:t>Paco Fernández-Rubiera</a:t>
            </a:r>
            <a:r>
              <a:rPr lang="es-CO" sz="4000" dirty="0"/>
              <a:t> y </a:t>
            </a:r>
            <a:r>
              <a:rPr lang="es-CO" sz="4000" i="1" dirty="0" err="1"/>
              <a:t>Estif</a:t>
            </a:r>
            <a:r>
              <a:rPr lang="es-CO" sz="4000" i="1" dirty="0"/>
              <a:t> </a:t>
            </a:r>
            <a:r>
              <a:rPr lang="es-CO" sz="4000" i="1" dirty="0" err="1"/>
              <a:t>Fondow</a:t>
            </a:r>
            <a:r>
              <a:rPr lang="es-CO" sz="4000" i="1" dirty="0"/>
              <a:t>, </a:t>
            </a:r>
            <a:r>
              <a:rPr lang="es-CO" sz="4000" dirty="0"/>
              <a:t>a </a:t>
            </a:r>
            <a:r>
              <a:rPr lang="es-CO" sz="4000" i="1" dirty="0"/>
              <a:t>Erwin Lares</a:t>
            </a:r>
            <a:r>
              <a:rPr lang="es-CO" sz="4000" dirty="0"/>
              <a:t>, </a:t>
            </a:r>
            <a:r>
              <a:rPr lang="es-CO" sz="4000" i="1" dirty="0"/>
              <a:t>Sam </a:t>
            </a:r>
            <a:r>
              <a:rPr lang="es-CO" sz="4000" i="1" dirty="0" err="1"/>
              <a:t>Jambrović</a:t>
            </a:r>
            <a:r>
              <a:rPr lang="es-CO" sz="4000" i="1" dirty="0"/>
              <a:t> </a:t>
            </a:r>
            <a:r>
              <a:rPr lang="es-CO" sz="4000" dirty="0"/>
              <a:t>al grupo </a:t>
            </a:r>
            <a:r>
              <a:rPr lang="es-CO" sz="4000" i="1" dirty="0" err="1"/>
              <a:t>Hispanic</a:t>
            </a:r>
            <a:r>
              <a:rPr lang="es-CO" sz="4000" i="1" dirty="0"/>
              <a:t> &amp; </a:t>
            </a:r>
            <a:r>
              <a:rPr lang="es-CO" sz="4000" i="1" dirty="0" err="1"/>
              <a:t>Lusophone</a:t>
            </a:r>
            <a:r>
              <a:rPr lang="es-CO" sz="4000" i="1" dirty="0"/>
              <a:t> </a:t>
            </a:r>
            <a:r>
              <a:rPr lang="es-CO" sz="4000" i="1" dirty="0" err="1"/>
              <a:t>Linguistics</a:t>
            </a:r>
            <a:r>
              <a:rPr lang="es-CO" sz="4000" dirty="0"/>
              <a:t> por consultar conmigo!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27FC0-9BED-4D66-BB92-5E57EE70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D4A-B0EE-42C8-BE5F-87E35845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Agradecimientos y referencias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ACFF-4D66-41ED-A433-BFBD7AD3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3306"/>
            <a:ext cx="12192000" cy="6054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1800" dirty="0"/>
              <a:t>Academia de la </a:t>
            </a:r>
            <a:r>
              <a:rPr lang="es-CO" sz="1800" dirty="0" err="1"/>
              <a:t>Llingua</a:t>
            </a:r>
            <a:r>
              <a:rPr lang="es-CO" sz="1800" dirty="0"/>
              <a:t> Asturiana [ALlA]. (2015). </a:t>
            </a:r>
            <a:r>
              <a:rPr lang="es-CO" sz="1800" i="1" dirty="0" err="1"/>
              <a:t>Diccionariu</a:t>
            </a:r>
            <a:r>
              <a:rPr lang="es-CO" sz="1800" i="1" dirty="0"/>
              <a:t> de la </a:t>
            </a:r>
            <a:r>
              <a:rPr lang="es-CO" sz="1800" i="1" dirty="0" err="1"/>
              <a:t>Llingua</a:t>
            </a:r>
            <a:r>
              <a:rPr lang="es-CO" sz="1800" i="1" dirty="0"/>
              <a:t> Asturiana (DALLA)</a:t>
            </a:r>
            <a:r>
              <a:rPr lang="es-CO" sz="1800" dirty="0"/>
              <a:t>. Academia de la </a:t>
            </a:r>
            <a:r>
              <a:rPr lang="es-CO" sz="1800" dirty="0" err="1"/>
              <a:t>Llingua</a:t>
            </a:r>
            <a:r>
              <a:rPr lang="es-CO" sz="1800" dirty="0"/>
              <a:t> 	Asturiana. http://www.academiadelallingua.com/diccionariu/index.php</a:t>
            </a:r>
          </a:p>
          <a:p>
            <a:pPr marL="0" indent="0">
              <a:buNone/>
            </a:pPr>
            <a:r>
              <a:rPr lang="es-CO" sz="1800" dirty="0" err="1"/>
              <a:t>Ambadiang</a:t>
            </a:r>
            <a:r>
              <a:rPr lang="es-CO" sz="1800" dirty="0"/>
              <a:t>, T. (1999). La flexión nominal. Género y número. In I. Bosque &amp; V. Demonte (</a:t>
            </a:r>
            <a:r>
              <a:rPr lang="es-CO" sz="1800" dirty="0" err="1"/>
              <a:t>Dirs</a:t>
            </a:r>
            <a:r>
              <a:rPr lang="es-CO" sz="1800" dirty="0"/>
              <a:t>.), </a:t>
            </a:r>
            <a:r>
              <a:rPr lang="es-CO" sz="1800" i="1" dirty="0"/>
              <a:t>Gramática descriptiva 	de la lengua española (vol. 3) </a:t>
            </a:r>
            <a:r>
              <a:rPr lang="es-CO" sz="1800" dirty="0"/>
              <a:t>(pp. 4843-4912). Madrid: Espasa Calpe, S.A.</a:t>
            </a:r>
          </a:p>
          <a:p>
            <a:pPr marL="0" indent="0">
              <a:buNone/>
            </a:pPr>
            <a:r>
              <a:rPr lang="es-CO" sz="1800" dirty="0"/>
              <a:t>Bermúdez-Otero, R. (2013). </a:t>
            </a:r>
            <a:r>
              <a:rPr lang="es-CO" sz="1800" dirty="0" err="1"/>
              <a:t>The</a:t>
            </a:r>
            <a:r>
              <a:rPr lang="es-CO" sz="1800" dirty="0"/>
              <a:t> </a:t>
            </a:r>
            <a:r>
              <a:rPr lang="es-CO" sz="1800" dirty="0" err="1"/>
              <a:t>Spanish</a:t>
            </a:r>
            <a:r>
              <a:rPr lang="es-CO" sz="1800" dirty="0"/>
              <a:t> </a:t>
            </a:r>
            <a:r>
              <a:rPr lang="es-CO" sz="1800" dirty="0" err="1"/>
              <a:t>lexicon</a:t>
            </a:r>
            <a:r>
              <a:rPr lang="es-CO" sz="1800" dirty="0"/>
              <a:t> </a:t>
            </a:r>
            <a:r>
              <a:rPr lang="es-CO" sz="1800" dirty="0" err="1"/>
              <a:t>stores</a:t>
            </a:r>
            <a:r>
              <a:rPr lang="es-CO" sz="1800" dirty="0"/>
              <a:t> </a:t>
            </a:r>
            <a:r>
              <a:rPr lang="es-CO" sz="1800" dirty="0" err="1"/>
              <a:t>stems</a:t>
            </a:r>
            <a:r>
              <a:rPr lang="es-CO" sz="1800" dirty="0"/>
              <a:t> </a:t>
            </a:r>
            <a:r>
              <a:rPr lang="es-CO" sz="1800" dirty="0" err="1"/>
              <a:t>with</a:t>
            </a:r>
            <a:r>
              <a:rPr lang="es-CO" sz="1800" dirty="0"/>
              <a:t> </a:t>
            </a:r>
            <a:r>
              <a:rPr lang="es-CO" sz="1800" dirty="0" err="1"/>
              <a:t>theme</a:t>
            </a:r>
            <a:r>
              <a:rPr lang="es-CO" sz="1800" dirty="0"/>
              <a:t> </a:t>
            </a:r>
            <a:r>
              <a:rPr lang="es-CO" sz="1800" dirty="0" err="1"/>
              <a:t>vowels</a:t>
            </a:r>
            <a:r>
              <a:rPr lang="es-CO" sz="1800" dirty="0"/>
              <a:t>, </a:t>
            </a:r>
            <a:r>
              <a:rPr lang="es-CO" sz="1800" dirty="0" err="1"/>
              <a:t>not</a:t>
            </a:r>
            <a:r>
              <a:rPr lang="es-CO" sz="1800" dirty="0"/>
              <a:t> </a:t>
            </a:r>
            <a:r>
              <a:rPr lang="es-CO" sz="1800" dirty="0" err="1"/>
              <a:t>roots</a:t>
            </a:r>
            <a:r>
              <a:rPr lang="es-CO" sz="1800" dirty="0"/>
              <a:t> </a:t>
            </a:r>
            <a:r>
              <a:rPr lang="es-CO" sz="1800" dirty="0" err="1"/>
              <a:t>with</a:t>
            </a:r>
            <a:r>
              <a:rPr lang="es-CO" sz="1800" dirty="0"/>
              <a:t> </a:t>
            </a:r>
            <a:r>
              <a:rPr lang="es-CO" sz="1800" dirty="0" err="1"/>
              <a:t>inflectional</a:t>
            </a:r>
            <a:r>
              <a:rPr lang="es-CO" sz="1800" dirty="0"/>
              <a:t> </a:t>
            </a:r>
            <a:r>
              <a:rPr lang="es-CO" sz="1800" dirty="0" err="1"/>
              <a:t>class</a:t>
            </a:r>
            <a:r>
              <a:rPr lang="es-CO" sz="1800" dirty="0"/>
              <a:t> 	</a:t>
            </a:r>
            <a:r>
              <a:rPr lang="es-CO" sz="1800" dirty="0" err="1"/>
              <a:t>features</a:t>
            </a:r>
            <a:r>
              <a:rPr lang="es-CO" sz="1800" dirty="0"/>
              <a:t>. </a:t>
            </a:r>
            <a:r>
              <a:rPr lang="es-CO" sz="1800" i="1" dirty="0" err="1"/>
              <a:t>Probus</a:t>
            </a:r>
            <a:r>
              <a:rPr lang="es-CO" sz="1800" i="1" dirty="0"/>
              <a:t>, 25:1, </a:t>
            </a:r>
            <a:r>
              <a:rPr lang="es-CO" sz="1800" dirty="0"/>
              <a:t>3-103.</a:t>
            </a:r>
          </a:p>
          <a:p>
            <a:pPr marL="0" indent="0">
              <a:buNone/>
            </a:pPr>
            <a:r>
              <a:rPr lang="es-CO" sz="1800" dirty="0" err="1"/>
              <a:t>Cowell</a:t>
            </a:r>
            <a:r>
              <a:rPr lang="es-CO" sz="1800" dirty="0"/>
              <a:t>, M.W. (2005). </a:t>
            </a:r>
            <a:r>
              <a:rPr lang="es-CO" sz="1800" i="1" dirty="0"/>
              <a:t>A </a:t>
            </a:r>
            <a:r>
              <a:rPr lang="es-CO" sz="1800" i="1" dirty="0" err="1"/>
              <a:t>reference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 gramar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Syrian</a:t>
            </a:r>
            <a:r>
              <a:rPr lang="es-CO" sz="1800" i="1" dirty="0"/>
              <a:t> </a:t>
            </a:r>
            <a:r>
              <a:rPr lang="es-CO" sz="1800" i="1" dirty="0" err="1"/>
              <a:t>Arabic</a:t>
            </a:r>
            <a:r>
              <a:rPr lang="es-CO" sz="1800" i="1" dirty="0"/>
              <a:t> (</a:t>
            </a:r>
            <a:r>
              <a:rPr lang="es-CO" sz="1800" i="1" dirty="0" err="1"/>
              <a:t>based</a:t>
            </a:r>
            <a:r>
              <a:rPr lang="es-CO" sz="1800" i="1" dirty="0"/>
              <a:t> </a:t>
            </a:r>
            <a:r>
              <a:rPr lang="es-CO" sz="1800" i="1" dirty="0" err="1"/>
              <a:t>on</a:t>
            </a:r>
            <a:r>
              <a:rPr lang="es-CO" sz="1800" i="1" dirty="0"/>
              <a:t> </a:t>
            </a:r>
            <a:r>
              <a:rPr lang="es-CO" sz="1800" i="1" dirty="0" err="1"/>
              <a:t>the</a:t>
            </a:r>
            <a:r>
              <a:rPr lang="es-CO" sz="1800" i="1" dirty="0"/>
              <a:t> </a:t>
            </a:r>
            <a:r>
              <a:rPr lang="es-CO" sz="1800" i="1" dirty="0" err="1"/>
              <a:t>dialect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Damascus</a:t>
            </a:r>
            <a:r>
              <a:rPr lang="es-CO" sz="1800" i="1" dirty="0"/>
              <a:t>). </a:t>
            </a:r>
            <a:r>
              <a:rPr lang="es-CO" sz="1800" dirty="0"/>
              <a:t>Washington, D.C.: 	Georgetown </a:t>
            </a:r>
            <a:r>
              <a:rPr lang="es-CO" sz="1800" dirty="0" err="1"/>
              <a:t>University</a:t>
            </a:r>
            <a:r>
              <a:rPr lang="es-CO" sz="1800" dirty="0"/>
              <a:t> </a:t>
            </a:r>
            <a:r>
              <a:rPr lang="es-CO" sz="1800" dirty="0" err="1"/>
              <a:t>Press</a:t>
            </a:r>
            <a:r>
              <a:rPr lang="es-CO" sz="1800" dirty="0"/>
              <a:t>.</a:t>
            </a:r>
          </a:p>
          <a:p>
            <a:pPr marL="0" indent="0">
              <a:buNone/>
            </a:pPr>
            <a:r>
              <a:rPr lang="es-CO" sz="1800" dirty="0"/>
              <a:t>Embick, D. (2010). </a:t>
            </a:r>
            <a:r>
              <a:rPr lang="es-CO" sz="1800" i="1" dirty="0" err="1"/>
              <a:t>Localism</a:t>
            </a:r>
            <a:r>
              <a:rPr lang="es-CO" sz="1800" i="1" dirty="0"/>
              <a:t> versus </a:t>
            </a:r>
            <a:r>
              <a:rPr lang="es-CO" sz="1800" i="1" dirty="0" err="1"/>
              <a:t>globalism</a:t>
            </a:r>
            <a:r>
              <a:rPr lang="es-CO" sz="1800" i="1" dirty="0"/>
              <a:t> in </a:t>
            </a:r>
            <a:r>
              <a:rPr lang="es-CO" sz="1800" i="1" dirty="0" err="1"/>
              <a:t>morphology</a:t>
            </a:r>
            <a:r>
              <a:rPr lang="es-CO" sz="1800" i="1" dirty="0"/>
              <a:t> and </a:t>
            </a:r>
            <a:r>
              <a:rPr lang="es-CO" sz="1800" i="1" dirty="0" err="1"/>
              <a:t>phonology</a:t>
            </a:r>
            <a:r>
              <a:rPr lang="es-CO" sz="1800" i="1" dirty="0"/>
              <a:t>. </a:t>
            </a:r>
            <a:r>
              <a:rPr lang="es-CO" sz="1800" dirty="0"/>
              <a:t>Cambridge, MA: MIT </a:t>
            </a:r>
            <a:r>
              <a:rPr lang="es-CO" sz="1800" dirty="0" err="1"/>
              <a:t>Press</a:t>
            </a:r>
            <a:r>
              <a:rPr lang="es-CO" sz="1800" dirty="0"/>
              <a:t>.</a:t>
            </a:r>
          </a:p>
          <a:p>
            <a:pPr marL="0" indent="0">
              <a:buNone/>
            </a:pPr>
            <a:r>
              <a:rPr lang="es-CO" sz="1800" dirty="0"/>
              <a:t>Embick, D. (2015). </a:t>
            </a:r>
            <a:r>
              <a:rPr lang="es-CO" sz="1800" i="1" dirty="0" err="1"/>
              <a:t>The</a:t>
            </a:r>
            <a:r>
              <a:rPr lang="es-CO" sz="1800" i="1" dirty="0"/>
              <a:t> </a:t>
            </a:r>
            <a:r>
              <a:rPr lang="es-CO" sz="1800" i="1" dirty="0" err="1"/>
              <a:t>Morpheme</a:t>
            </a:r>
            <a:r>
              <a:rPr lang="es-CO" sz="1800" i="1" dirty="0"/>
              <a:t>: A </a:t>
            </a:r>
            <a:r>
              <a:rPr lang="es-CO" sz="1800" i="1" dirty="0" err="1"/>
              <a:t>Theoretical</a:t>
            </a:r>
            <a:r>
              <a:rPr lang="es-CO" sz="1800" i="1" dirty="0"/>
              <a:t> </a:t>
            </a:r>
            <a:r>
              <a:rPr lang="es-CO" sz="1800" i="1" dirty="0" err="1"/>
              <a:t>Introduction</a:t>
            </a:r>
            <a:r>
              <a:rPr lang="es-CO" sz="1800" i="1" dirty="0"/>
              <a:t>. </a:t>
            </a:r>
            <a:r>
              <a:rPr lang="es-CO" sz="1800" dirty="0" err="1"/>
              <a:t>Berlin</a:t>
            </a:r>
            <a:r>
              <a:rPr lang="es-CO" sz="1800" dirty="0"/>
              <a:t>/Boston: </a:t>
            </a:r>
            <a:r>
              <a:rPr lang="es-CO" sz="1800" dirty="0" err="1"/>
              <a:t>Mouton</a:t>
            </a:r>
            <a:r>
              <a:rPr lang="es-CO" sz="1800" dirty="0"/>
              <a:t> de </a:t>
            </a:r>
            <a:r>
              <a:rPr lang="es-CO" sz="1800" dirty="0" err="1"/>
              <a:t>Gruyter</a:t>
            </a:r>
            <a:r>
              <a:rPr lang="es-CO" sz="1800" dirty="0"/>
              <a:t>.</a:t>
            </a:r>
          </a:p>
          <a:p>
            <a:pPr marL="0" indent="0">
              <a:buNone/>
            </a:pPr>
            <a:r>
              <a:rPr lang="es-CO" sz="1800" dirty="0"/>
              <a:t>García Arias, X.LL. (2003). </a:t>
            </a:r>
            <a:r>
              <a:rPr lang="es-CO" sz="1800" i="1" dirty="0"/>
              <a:t>Gramática histórica de la Lengua Asturiana: Fonética, fonología e introducción a la 	morfosintaxis histórica. </a:t>
            </a:r>
            <a:r>
              <a:rPr lang="es-CO" sz="1800" dirty="0"/>
              <a:t>Uviéu: Academia de la </a:t>
            </a:r>
            <a:r>
              <a:rPr lang="es-CO" sz="1800" dirty="0" err="1"/>
              <a:t>Llingua</a:t>
            </a:r>
            <a:r>
              <a:rPr lang="es-CO" sz="1800" dirty="0"/>
              <a:t> Asturiana.</a:t>
            </a:r>
          </a:p>
          <a:p>
            <a:pPr marL="0" indent="0">
              <a:buNone/>
            </a:pPr>
            <a:r>
              <a:rPr lang="es-CO" sz="1800" dirty="0"/>
              <a:t>Goddard, I. (2002). </a:t>
            </a:r>
            <a:r>
              <a:rPr lang="es-CO" sz="1800" dirty="0" err="1"/>
              <a:t>Grammatical</a:t>
            </a:r>
            <a:r>
              <a:rPr lang="es-CO" sz="1800" dirty="0"/>
              <a:t> </a:t>
            </a:r>
            <a:r>
              <a:rPr lang="es-CO" sz="1800" dirty="0" err="1"/>
              <a:t>gender</a:t>
            </a:r>
            <a:r>
              <a:rPr lang="es-CO" sz="1800" dirty="0"/>
              <a:t> in </a:t>
            </a:r>
            <a:r>
              <a:rPr lang="es-CO" sz="1800" dirty="0" err="1"/>
              <a:t>Algonquian</a:t>
            </a:r>
            <a:r>
              <a:rPr lang="es-CO" sz="1800" dirty="0"/>
              <a:t>. In H.C. </a:t>
            </a:r>
            <a:r>
              <a:rPr lang="es-CO" sz="1800" dirty="0" err="1"/>
              <a:t>Wolfart</a:t>
            </a:r>
            <a:r>
              <a:rPr lang="es-CO" sz="1800" dirty="0"/>
              <a:t> (Ed.), </a:t>
            </a:r>
            <a:r>
              <a:rPr lang="es-CO" sz="1800" i="1" dirty="0" err="1"/>
              <a:t>Papers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the</a:t>
            </a:r>
            <a:r>
              <a:rPr lang="es-CO" sz="1800" i="1" dirty="0"/>
              <a:t> </a:t>
            </a:r>
            <a:r>
              <a:rPr lang="es-CO" sz="1800" i="1" dirty="0" err="1"/>
              <a:t>Thirty-Third</a:t>
            </a:r>
            <a:r>
              <a:rPr lang="es-CO" sz="1800" i="1" dirty="0"/>
              <a:t> </a:t>
            </a:r>
            <a:r>
              <a:rPr lang="es-CO" sz="1800" i="1" dirty="0" err="1"/>
              <a:t>Algonquian</a:t>
            </a:r>
            <a:r>
              <a:rPr lang="es-CO" sz="1800" i="1" dirty="0"/>
              <a:t> 	</a:t>
            </a:r>
            <a:r>
              <a:rPr lang="es-CO" sz="1800" i="1" dirty="0" err="1"/>
              <a:t>Conference</a:t>
            </a:r>
            <a:r>
              <a:rPr lang="es-CO" sz="1800" i="1" dirty="0"/>
              <a:t> </a:t>
            </a:r>
            <a:r>
              <a:rPr lang="es-CO" sz="1800" dirty="0"/>
              <a:t>(pp. 195-231). Winnipeg: </a:t>
            </a:r>
            <a:r>
              <a:rPr lang="es-CO" sz="1800" dirty="0" err="1"/>
              <a:t>University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Manitoba. </a:t>
            </a:r>
          </a:p>
          <a:p>
            <a:pPr marL="0" indent="0">
              <a:buNone/>
            </a:pPr>
            <a:r>
              <a:rPr lang="es-CO" sz="1800" dirty="0"/>
              <a:t>Harris, J.W. (1991). </a:t>
            </a:r>
            <a:r>
              <a:rPr lang="es-CO" sz="1800" dirty="0" err="1"/>
              <a:t>The</a:t>
            </a:r>
            <a:r>
              <a:rPr lang="es-CO" sz="1800" dirty="0"/>
              <a:t> Exponence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Gender</a:t>
            </a:r>
            <a:r>
              <a:rPr lang="es-CO" sz="1800" dirty="0"/>
              <a:t> in </a:t>
            </a:r>
            <a:r>
              <a:rPr lang="es-CO" sz="1800" dirty="0" err="1"/>
              <a:t>Spanish</a:t>
            </a:r>
            <a:r>
              <a:rPr lang="es-CO" sz="1800" dirty="0"/>
              <a:t>. </a:t>
            </a:r>
            <a:r>
              <a:rPr lang="es-CO" sz="1800" i="1" dirty="0" err="1"/>
              <a:t>Linguistic</a:t>
            </a:r>
            <a:r>
              <a:rPr lang="es-CO" sz="1800" i="1" dirty="0"/>
              <a:t> </a:t>
            </a:r>
            <a:r>
              <a:rPr lang="es-CO" sz="1800" i="1" dirty="0" err="1"/>
              <a:t>Inquiry</a:t>
            </a:r>
            <a:r>
              <a:rPr lang="es-CO" sz="1800" i="1" dirty="0"/>
              <a:t>, 22, </a:t>
            </a:r>
            <a:r>
              <a:rPr lang="es-CO" sz="1800" dirty="0"/>
              <a:t>27-62.</a:t>
            </a:r>
          </a:p>
          <a:p>
            <a:pPr marL="0" indent="0">
              <a:buNone/>
            </a:pPr>
            <a:r>
              <a:rPr lang="es-CO" sz="1800" dirty="0"/>
              <a:t>Harris, J.W. (1992). </a:t>
            </a:r>
            <a:r>
              <a:rPr lang="es-CO" sz="1800" dirty="0" err="1"/>
              <a:t>The</a:t>
            </a:r>
            <a:r>
              <a:rPr lang="es-CO" sz="1800" dirty="0"/>
              <a:t> </a:t>
            </a:r>
            <a:r>
              <a:rPr lang="es-CO" sz="1800" dirty="0" err="1"/>
              <a:t>form</a:t>
            </a:r>
            <a:r>
              <a:rPr lang="es-CO" sz="1800" dirty="0"/>
              <a:t> </a:t>
            </a:r>
            <a:r>
              <a:rPr lang="es-CO" sz="1800" dirty="0" err="1"/>
              <a:t>classes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Spanish</a:t>
            </a:r>
            <a:r>
              <a:rPr lang="es-CO" sz="1800" dirty="0"/>
              <a:t> substantives. In G. </a:t>
            </a:r>
            <a:r>
              <a:rPr lang="es-CO" sz="1800" dirty="0" err="1"/>
              <a:t>Booij</a:t>
            </a:r>
            <a:r>
              <a:rPr lang="es-CO" sz="1800" dirty="0"/>
              <a:t> &amp; J. van </a:t>
            </a:r>
            <a:r>
              <a:rPr lang="es-CO" sz="1800" dirty="0" err="1"/>
              <a:t>Marle</a:t>
            </a:r>
            <a:r>
              <a:rPr lang="es-CO" sz="1800" dirty="0"/>
              <a:t> (Eds.), </a:t>
            </a:r>
            <a:r>
              <a:rPr lang="es-CO" sz="1800" i="1" dirty="0" err="1"/>
              <a:t>Yearbook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	</a:t>
            </a:r>
            <a:r>
              <a:rPr lang="es-CO" sz="1800" i="1" dirty="0" err="1"/>
              <a:t>Morphology</a:t>
            </a:r>
            <a:r>
              <a:rPr lang="es-CO" sz="1800" i="1" dirty="0"/>
              <a:t> 1991</a:t>
            </a:r>
            <a:r>
              <a:rPr lang="es-CO" sz="1800" dirty="0"/>
              <a:t> (pp. 65-88). Boston: </a:t>
            </a:r>
            <a:r>
              <a:rPr lang="es-CO" sz="1800" dirty="0" err="1"/>
              <a:t>Kluwer</a:t>
            </a:r>
            <a:r>
              <a:rPr lang="es-CO" sz="1800" dirty="0"/>
              <a:t> </a:t>
            </a:r>
            <a:r>
              <a:rPr lang="es-CO" sz="1800" dirty="0" err="1"/>
              <a:t>Academic</a:t>
            </a:r>
            <a:r>
              <a:rPr lang="es-CO" sz="1800" dirty="0"/>
              <a:t> </a:t>
            </a:r>
            <a:r>
              <a:rPr lang="es-CO" sz="1800" dirty="0" err="1"/>
              <a:t>Publishers</a:t>
            </a:r>
            <a:r>
              <a:rPr lang="es-CO" sz="1800" dirty="0"/>
              <a:t>.</a:t>
            </a:r>
          </a:p>
          <a:p>
            <a:pPr marL="0" indent="0">
              <a:buNone/>
            </a:pPr>
            <a:r>
              <a:rPr lang="es-CO" sz="1800" dirty="0"/>
              <a:t>Hualde, J.I. (1992). </a:t>
            </a:r>
            <a:r>
              <a:rPr lang="es-CO" sz="1800" dirty="0" err="1"/>
              <a:t>Metaphony</a:t>
            </a:r>
            <a:r>
              <a:rPr lang="es-CO" sz="1800" dirty="0"/>
              <a:t> and </a:t>
            </a:r>
            <a:r>
              <a:rPr lang="es-CO" sz="1800" dirty="0" err="1"/>
              <a:t>count</a:t>
            </a:r>
            <a:r>
              <a:rPr lang="es-CO" sz="1800" dirty="0"/>
              <a:t>/mass </a:t>
            </a:r>
            <a:r>
              <a:rPr lang="es-CO" sz="1800" dirty="0" err="1"/>
              <a:t>morphology</a:t>
            </a:r>
            <a:r>
              <a:rPr lang="es-CO" sz="1800" dirty="0"/>
              <a:t> in </a:t>
            </a:r>
            <a:r>
              <a:rPr lang="es-CO" sz="1800" dirty="0" err="1"/>
              <a:t>Asturian</a:t>
            </a:r>
            <a:r>
              <a:rPr lang="es-CO" sz="1800" dirty="0"/>
              <a:t> and </a:t>
            </a:r>
            <a:r>
              <a:rPr lang="es-CO" sz="1800" dirty="0" err="1"/>
              <a:t>Cantabrian</a:t>
            </a:r>
            <a:r>
              <a:rPr lang="es-CO" sz="1800" dirty="0"/>
              <a:t> </a:t>
            </a:r>
            <a:r>
              <a:rPr lang="es-CO" sz="1800" dirty="0" err="1"/>
              <a:t>dialects</a:t>
            </a:r>
            <a:r>
              <a:rPr lang="es-CO" sz="1800" dirty="0"/>
              <a:t>. In C. </a:t>
            </a:r>
            <a:r>
              <a:rPr lang="es-CO" sz="1800" dirty="0" err="1"/>
              <a:t>Laufer</a:t>
            </a:r>
            <a:r>
              <a:rPr lang="es-CO" sz="1800" dirty="0"/>
              <a:t> &amp; 	Morgan (Eds.), </a:t>
            </a:r>
            <a:r>
              <a:rPr lang="es-CO" sz="1800" i="1" dirty="0" err="1"/>
              <a:t>Theoretical</a:t>
            </a:r>
            <a:r>
              <a:rPr lang="es-CO" sz="1800" i="1" dirty="0"/>
              <a:t> </a:t>
            </a:r>
            <a:r>
              <a:rPr lang="es-CO" sz="1800" i="1" dirty="0" err="1"/>
              <a:t>Analyses</a:t>
            </a:r>
            <a:r>
              <a:rPr lang="es-CO" sz="1800" i="1" dirty="0"/>
              <a:t> in </a:t>
            </a:r>
            <a:r>
              <a:rPr lang="es-CO" sz="1800" i="1" dirty="0" err="1"/>
              <a:t>Contemporary</a:t>
            </a:r>
            <a:r>
              <a:rPr lang="es-CO" sz="1800" i="1" dirty="0"/>
              <a:t> Romance </a:t>
            </a:r>
            <a:r>
              <a:rPr lang="es-CO" sz="1800" i="1" dirty="0" err="1"/>
              <a:t>Linguistics</a:t>
            </a:r>
            <a:r>
              <a:rPr lang="es-CO" sz="1800" i="1" dirty="0"/>
              <a:t> </a:t>
            </a:r>
            <a:r>
              <a:rPr lang="es-CO" sz="1800" dirty="0"/>
              <a:t>(pp. 99-114). </a:t>
            </a:r>
            <a:r>
              <a:rPr lang="es-CO" sz="1800" dirty="0" err="1"/>
              <a:t>Amsterdam</a:t>
            </a:r>
            <a:r>
              <a:rPr lang="es-CO" sz="1800" dirty="0"/>
              <a:t> &amp; 	</a:t>
            </a:r>
            <a:r>
              <a:rPr lang="es-CO" sz="1800" dirty="0" err="1"/>
              <a:t>Philadelphia</a:t>
            </a:r>
            <a:r>
              <a:rPr lang="es-CO" sz="1800" dirty="0"/>
              <a:t>: Benjamins.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574E1-084C-4D14-9E42-B2C6CAC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54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8C25-45E0-4CCF-BE90-B34A7D3D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Agradecimientos y referencias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E861-3D24-4452-89F8-C52C1E09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3306"/>
            <a:ext cx="12192000" cy="6054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 err="1"/>
              <a:t>Jambrović</a:t>
            </a:r>
            <a:r>
              <a:rPr lang="es-CO" sz="1800" dirty="0"/>
              <a:t>, S. (2021). </a:t>
            </a:r>
            <a:r>
              <a:rPr lang="es-CO" sz="1800" dirty="0" err="1"/>
              <a:t>Common</a:t>
            </a:r>
            <a:r>
              <a:rPr lang="es-CO" sz="1800" dirty="0"/>
              <a:t> </a:t>
            </a:r>
            <a:r>
              <a:rPr lang="es-CO" sz="1800" dirty="0" err="1"/>
              <a:t>names</a:t>
            </a:r>
            <a:r>
              <a:rPr lang="es-CO" sz="1800" dirty="0"/>
              <a:t> and </a:t>
            </a:r>
            <a:r>
              <a:rPr lang="es-CO" sz="1800" dirty="0" err="1"/>
              <a:t>proper</a:t>
            </a:r>
            <a:r>
              <a:rPr lang="es-CO" sz="1800" dirty="0"/>
              <a:t> </a:t>
            </a:r>
            <a:r>
              <a:rPr lang="es-CO" sz="1800" dirty="0" err="1"/>
              <a:t>nouns</a:t>
            </a:r>
            <a:r>
              <a:rPr lang="es-CO" sz="1800" dirty="0"/>
              <a:t>: </a:t>
            </a:r>
            <a:r>
              <a:rPr lang="es-CO" sz="1800" dirty="0" err="1"/>
              <a:t>Morphosyntactic</a:t>
            </a:r>
            <a:r>
              <a:rPr lang="es-CO" sz="1800" dirty="0"/>
              <a:t> </a:t>
            </a:r>
            <a:r>
              <a:rPr lang="es-CO" sz="1800" dirty="0" err="1"/>
              <a:t>evidence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a complete nominal </a:t>
            </a:r>
            <a:r>
              <a:rPr lang="es-CO" sz="1800" dirty="0" err="1"/>
              <a:t>paradigm</a:t>
            </a:r>
            <a:r>
              <a:rPr lang="es-CO" sz="1800" dirty="0"/>
              <a:t>. 	</a:t>
            </a:r>
            <a:r>
              <a:rPr lang="es-CO" sz="1800" i="1" dirty="0" err="1"/>
              <a:t>Proceedings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the</a:t>
            </a:r>
            <a:r>
              <a:rPr lang="es-CO" sz="1800" i="1" dirty="0"/>
              <a:t> </a:t>
            </a:r>
            <a:r>
              <a:rPr lang="es-CO" sz="1800" i="1" dirty="0" err="1"/>
              <a:t>Linguistic</a:t>
            </a:r>
            <a:r>
              <a:rPr lang="es-CO" sz="1800" i="1" dirty="0"/>
              <a:t> </a:t>
            </a:r>
            <a:r>
              <a:rPr lang="es-CO" sz="1800" i="1" dirty="0" err="1"/>
              <a:t>Society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America</a:t>
            </a:r>
            <a:r>
              <a:rPr lang="es-CO" sz="1800" i="1" dirty="0"/>
              <a:t>, 6:1, </a:t>
            </a:r>
            <a:r>
              <a:rPr lang="es-CO" sz="1800" dirty="0"/>
              <a:t>815-828.</a:t>
            </a:r>
          </a:p>
          <a:p>
            <a:pPr marL="0" indent="0">
              <a:buNone/>
            </a:pPr>
            <a:r>
              <a:rPr lang="es-CO" sz="1800" dirty="0"/>
              <a:t>Kramer, R. (2015). </a:t>
            </a:r>
            <a:r>
              <a:rPr lang="es-CO" sz="1800" i="1" dirty="0" err="1"/>
              <a:t>The</a:t>
            </a:r>
            <a:r>
              <a:rPr lang="es-CO" sz="1800" i="1" dirty="0"/>
              <a:t> </a:t>
            </a:r>
            <a:r>
              <a:rPr lang="es-CO" sz="1800" i="1" dirty="0" err="1"/>
              <a:t>Morphosyntax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</a:t>
            </a:r>
            <a:r>
              <a:rPr lang="es-CO" sz="1800" i="1" dirty="0" err="1"/>
              <a:t>Gender</a:t>
            </a:r>
            <a:r>
              <a:rPr lang="es-CO" sz="1800" dirty="0"/>
              <a:t>. Oxford: Oxford </a:t>
            </a:r>
            <a:r>
              <a:rPr lang="es-CO" sz="1800" dirty="0" err="1"/>
              <a:t>University</a:t>
            </a:r>
            <a:r>
              <a:rPr lang="es-CO" sz="1800" dirty="0"/>
              <a:t> </a:t>
            </a:r>
            <a:r>
              <a:rPr lang="es-CO" sz="1800" dirty="0" err="1"/>
              <a:t>Press</a:t>
            </a:r>
            <a:r>
              <a:rPr lang="es-CO" sz="1800" dirty="0"/>
              <a:t>.</a:t>
            </a:r>
          </a:p>
          <a:p>
            <a:pPr marL="0" indent="0">
              <a:buNone/>
            </a:pPr>
            <a:r>
              <a:rPr lang="es-CO" sz="1800" dirty="0" err="1"/>
              <a:t>Marantz</a:t>
            </a:r>
            <a:r>
              <a:rPr lang="es-CO" sz="1800" dirty="0"/>
              <a:t>, A. (1997). No escape </a:t>
            </a:r>
            <a:r>
              <a:rPr lang="es-CO" sz="1800" dirty="0" err="1"/>
              <a:t>from</a:t>
            </a:r>
            <a:r>
              <a:rPr lang="es-CO" sz="1800" dirty="0"/>
              <a:t> </a:t>
            </a:r>
            <a:r>
              <a:rPr lang="es-CO" sz="1800" dirty="0" err="1"/>
              <a:t>syntax</a:t>
            </a:r>
            <a:r>
              <a:rPr lang="es-CO" sz="1800" dirty="0"/>
              <a:t>: </a:t>
            </a:r>
            <a:r>
              <a:rPr lang="es-CO" sz="1800" dirty="0" err="1"/>
              <a:t>Don’t</a:t>
            </a:r>
            <a:r>
              <a:rPr lang="es-CO" sz="1800" dirty="0"/>
              <a:t> try </a:t>
            </a:r>
            <a:r>
              <a:rPr lang="es-CO" sz="1800" dirty="0" err="1"/>
              <a:t>morphological</a:t>
            </a:r>
            <a:r>
              <a:rPr lang="es-CO" sz="1800" dirty="0"/>
              <a:t> análisis in </a:t>
            </a:r>
            <a:r>
              <a:rPr lang="es-CO" sz="1800" dirty="0" err="1"/>
              <a:t>the</a:t>
            </a:r>
            <a:r>
              <a:rPr lang="es-CO" sz="1800" dirty="0"/>
              <a:t> </a:t>
            </a:r>
            <a:r>
              <a:rPr lang="es-CO" sz="1800" dirty="0" err="1"/>
              <a:t>privacy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your</a:t>
            </a:r>
            <a:r>
              <a:rPr lang="es-CO" sz="1800" dirty="0"/>
              <a:t> </a:t>
            </a:r>
            <a:r>
              <a:rPr lang="es-CO" sz="1800" dirty="0" err="1"/>
              <a:t>own</a:t>
            </a:r>
            <a:r>
              <a:rPr lang="es-CO" sz="1800" dirty="0"/>
              <a:t> lexicón. 	</a:t>
            </a:r>
            <a:r>
              <a:rPr lang="es-CO" sz="1800" i="1" dirty="0" err="1"/>
              <a:t>University</a:t>
            </a:r>
            <a:r>
              <a:rPr lang="es-CO" sz="1800" i="1" dirty="0"/>
              <a:t> </a:t>
            </a:r>
            <a:r>
              <a:rPr lang="es-CO" sz="1800" i="1" dirty="0" err="1"/>
              <a:t>of</a:t>
            </a:r>
            <a:r>
              <a:rPr lang="es-CO" sz="1800" i="1" dirty="0"/>
              <a:t> Pennsylvania </a:t>
            </a:r>
            <a:r>
              <a:rPr lang="es-CO" sz="1800" i="1" dirty="0" err="1"/>
              <a:t>Working</a:t>
            </a:r>
            <a:r>
              <a:rPr lang="es-CO" sz="1800" i="1" dirty="0"/>
              <a:t> </a:t>
            </a:r>
            <a:r>
              <a:rPr lang="es-CO" sz="1800" i="1" dirty="0" err="1"/>
              <a:t>Papers</a:t>
            </a:r>
            <a:r>
              <a:rPr lang="es-CO" sz="1800" i="1" dirty="0"/>
              <a:t> in </a:t>
            </a:r>
            <a:r>
              <a:rPr lang="es-CO" sz="1800" i="1" dirty="0" err="1"/>
              <a:t>Linguistics</a:t>
            </a:r>
            <a:r>
              <a:rPr lang="es-CO" sz="1800" i="1" dirty="0"/>
              <a:t>, 4:2, </a:t>
            </a:r>
            <a:r>
              <a:rPr lang="es-CO" sz="1800" dirty="0"/>
              <a:t>202-225.</a:t>
            </a:r>
          </a:p>
          <a:p>
            <a:pPr marL="0" indent="0">
              <a:buNone/>
            </a:pPr>
            <a:r>
              <a:rPr lang="es-CO" sz="1800" dirty="0"/>
              <a:t>Mathieu, É. (2012). </a:t>
            </a:r>
            <a:r>
              <a:rPr lang="es-CO" sz="1800" dirty="0" err="1"/>
              <a:t>Flavors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Division</a:t>
            </a:r>
            <a:r>
              <a:rPr lang="es-CO" sz="1800" dirty="0"/>
              <a:t>. </a:t>
            </a:r>
            <a:r>
              <a:rPr lang="es-CO" sz="1800" i="1" dirty="0" err="1"/>
              <a:t>Linguistic</a:t>
            </a:r>
            <a:r>
              <a:rPr lang="es-CO" sz="1800" i="1" dirty="0"/>
              <a:t> </a:t>
            </a:r>
            <a:r>
              <a:rPr lang="es-CO" sz="1800" i="1" dirty="0" err="1"/>
              <a:t>Inquiry</a:t>
            </a:r>
            <a:r>
              <a:rPr lang="es-CO" sz="1800" i="1" dirty="0"/>
              <a:t>, 43:4</a:t>
            </a:r>
            <a:r>
              <a:rPr lang="es-CO" sz="1800" dirty="0"/>
              <a:t>, 650-679.</a:t>
            </a:r>
          </a:p>
          <a:p>
            <a:pPr marL="0" indent="0">
              <a:buNone/>
            </a:pPr>
            <a:r>
              <a:rPr lang="es-CO" sz="1800" dirty="0"/>
              <a:t>Millán Chivite, F. (1994). Tipología semántica de la oposición de género no sexuado en español. </a:t>
            </a:r>
            <a:r>
              <a:rPr lang="es-CO" sz="1800" i="1" dirty="0"/>
              <a:t>Cauce, 17, </a:t>
            </a:r>
            <a:r>
              <a:rPr lang="es-CO" sz="1800" dirty="0"/>
              <a:t>53-75.</a:t>
            </a:r>
          </a:p>
          <a:p>
            <a:pPr marL="0" indent="0">
              <a:buNone/>
            </a:pPr>
            <a:r>
              <a:rPr lang="es-CO" sz="1800" dirty="0"/>
              <a:t>Oltra-Massuet, I. (1999). </a:t>
            </a:r>
            <a:r>
              <a:rPr lang="es-CO" sz="1800" dirty="0" err="1"/>
              <a:t>On</a:t>
            </a:r>
            <a:r>
              <a:rPr lang="es-CO" sz="1800" dirty="0"/>
              <a:t> </a:t>
            </a:r>
            <a:r>
              <a:rPr lang="es-CO" sz="1800" dirty="0" err="1"/>
              <a:t>The</a:t>
            </a:r>
            <a:r>
              <a:rPr lang="es-CO" sz="1800" dirty="0"/>
              <a:t> </a:t>
            </a:r>
            <a:r>
              <a:rPr lang="es-CO" sz="1800" dirty="0" err="1"/>
              <a:t>Notion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Theme</a:t>
            </a:r>
            <a:r>
              <a:rPr lang="es-CO" sz="1800" dirty="0"/>
              <a:t> </a:t>
            </a:r>
            <a:r>
              <a:rPr lang="es-CO" sz="1800" dirty="0" err="1"/>
              <a:t>Vowel</a:t>
            </a:r>
            <a:r>
              <a:rPr lang="es-CO" sz="1800" dirty="0"/>
              <a:t>: A New </a:t>
            </a:r>
            <a:r>
              <a:rPr lang="es-CO" sz="1800" dirty="0" err="1"/>
              <a:t>Approach</a:t>
            </a:r>
            <a:r>
              <a:rPr lang="es-CO" sz="1800" dirty="0"/>
              <a:t> </a:t>
            </a:r>
            <a:r>
              <a:rPr lang="es-CO" sz="1800" dirty="0" err="1"/>
              <a:t>to</a:t>
            </a:r>
            <a:r>
              <a:rPr lang="es-CO" sz="1800" dirty="0"/>
              <a:t> </a:t>
            </a:r>
            <a:r>
              <a:rPr lang="es-CO" sz="1800" dirty="0" err="1"/>
              <a:t>Catalan</a:t>
            </a:r>
            <a:r>
              <a:rPr lang="es-CO" sz="1800" dirty="0"/>
              <a:t> Verbal </a:t>
            </a:r>
            <a:r>
              <a:rPr lang="es-CO" sz="1800" dirty="0" err="1"/>
              <a:t>Morphology</a:t>
            </a:r>
            <a:r>
              <a:rPr lang="es-CO" sz="1800" dirty="0"/>
              <a:t> (</a:t>
            </a:r>
            <a:r>
              <a:rPr lang="es-CO" sz="1800" dirty="0" err="1"/>
              <a:t>Master’s</a:t>
            </a:r>
            <a:r>
              <a:rPr lang="es-CO" sz="1800" dirty="0"/>
              <a:t> 	tesis, Massachusetts </a:t>
            </a:r>
            <a:r>
              <a:rPr lang="es-CO" sz="1800" dirty="0" err="1"/>
              <a:t>Institute</a:t>
            </a:r>
            <a:r>
              <a:rPr lang="es-CO" sz="1800" dirty="0"/>
              <a:t>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Technology</a:t>
            </a:r>
            <a:r>
              <a:rPr lang="es-CO" sz="1800" dirty="0"/>
              <a:t>).</a:t>
            </a:r>
          </a:p>
          <a:p>
            <a:pPr marL="0" indent="0">
              <a:buNone/>
            </a:pPr>
            <a:r>
              <a:rPr lang="es-CO" sz="1800" dirty="0"/>
              <a:t>Oltra-Massuet, I. &amp; Arregi, K. (2005). Stress-</a:t>
            </a:r>
            <a:r>
              <a:rPr lang="es-CO" sz="1800" dirty="0" err="1"/>
              <a:t>by</a:t>
            </a:r>
            <a:r>
              <a:rPr lang="es-CO" sz="1800" dirty="0"/>
              <a:t>-</a:t>
            </a:r>
            <a:r>
              <a:rPr lang="es-CO" sz="1800" dirty="0" err="1"/>
              <a:t>Structure</a:t>
            </a:r>
            <a:r>
              <a:rPr lang="es-CO" sz="1800" dirty="0"/>
              <a:t> in </a:t>
            </a:r>
            <a:r>
              <a:rPr lang="es-CO" sz="1800" dirty="0" err="1"/>
              <a:t>Spanish</a:t>
            </a:r>
            <a:r>
              <a:rPr lang="es-CO" sz="1800" dirty="0"/>
              <a:t>. </a:t>
            </a:r>
            <a:r>
              <a:rPr lang="es-CO" sz="1800" i="1" dirty="0" err="1"/>
              <a:t>Linguistic</a:t>
            </a:r>
            <a:r>
              <a:rPr lang="es-CO" sz="1800" i="1" dirty="0"/>
              <a:t> </a:t>
            </a:r>
            <a:r>
              <a:rPr lang="es-CO" sz="1800" i="1" dirty="0" err="1"/>
              <a:t>Inquiry</a:t>
            </a:r>
            <a:r>
              <a:rPr lang="es-CO" sz="1800" i="1" dirty="0"/>
              <a:t>, 36:1, </a:t>
            </a:r>
            <a:r>
              <a:rPr lang="es-CO" sz="1800" dirty="0"/>
              <a:t>43-84.</a:t>
            </a:r>
          </a:p>
          <a:p>
            <a:pPr marL="0" indent="0">
              <a:buNone/>
            </a:pPr>
            <a:r>
              <a:rPr lang="es-CO" sz="1800" dirty="0"/>
              <a:t>Pensado, C. (1999). </a:t>
            </a:r>
            <a:r>
              <a:rPr lang="es-CO" sz="1800" dirty="0" err="1"/>
              <a:t>Mofología</a:t>
            </a:r>
            <a:r>
              <a:rPr lang="es-CO" sz="1800" dirty="0"/>
              <a:t> y fonología. Fenómenos morfofonológicos. In I. Bosque &amp; V. Demonte (</a:t>
            </a:r>
            <a:r>
              <a:rPr lang="es-CO" sz="1800" dirty="0" err="1"/>
              <a:t>Dirs</a:t>
            </a:r>
            <a:r>
              <a:rPr lang="es-CO" sz="1800" dirty="0"/>
              <a:t>.), 	</a:t>
            </a:r>
            <a:r>
              <a:rPr lang="es-CO" sz="1800" i="1" dirty="0"/>
              <a:t>Gramática descriptiva de la lengua española (vol. 3) </a:t>
            </a:r>
            <a:r>
              <a:rPr lang="es-CO" sz="1800" dirty="0"/>
              <a:t>(pp. 4423-4504). Madrid: Espasa Calpe, S.A.</a:t>
            </a:r>
          </a:p>
          <a:p>
            <a:pPr marL="0" indent="0">
              <a:buNone/>
            </a:pPr>
            <a:r>
              <a:rPr lang="es-CO" sz="1800" dirty="0"/>
              <a:t>Real Academia Española: Banco de datos (CREA) [en línea]. </a:t>
            </a:r>
            <a:r>
              <a:rPr lang="es-CO" sz="1800" i="1" dirty="0"/>
              <a:t>Corpus de referencia del español actual</a:t>
            </a:r>
            <a:r>
              <a:rPr lang="es-CO" sz="1800" dirty="0"/>
              <a:t>. 	</a:t>
            </a:r>
            <a:r>
              <a:rPr lang="es-CO" sz="1800" dirty="0">
                <a:hlinkClick r:id="rId3"/>
              </a:rPr>
              <a:t>http://www.rae.es</a:t>
            </a:r>
            <a:r>
              <a:rPr lang="en-US" sz="1800" dirty="0"/>
              <a:t> [el 29 de </a:t>
            </a:r>
            <a:r>
              <a:rPr lang="en-US" sz="1800" dirty="0" err="1"/>
              <a:t>abril</a:t>
            </a:r>
            <a:r>
              <a:rPr lang="en-US" sz="1800" dirty="0"/>
              <a:t> de 2021]</a:t>
            </a:r>
          </a:p>
          <a:p>
            <a:pPr marL="0" indent="0">
              <a:buNone/>
            </a:pPr>
            <a:r>
              <a:rPr lang="en-US" sz="1800" dirty="0"/>
              <a:t>Sánchez Vicente, X.X. (2008). </a:t>
            </a:r>
            <a:r>
              <a:rPr lang="en-US" sz="1800" i="1" dirty="0" err="1"/>
              <a:t>Diccionariu</a:t>
            </a:r>
            <a:r>
              <a:rPr lang="en-US" sz="1800" i="1" dirty="0"/>
              <a:t> asturianu-</a:t>
            </a:r>
            <a:r>
              <a:rPr lang="en-US" sz="1800" i="1" dirty="0" err="1"/>
              <a:t>castellanu</a:t>
            </a:r>
            <a:r>
              <a:rPr lang="en-US" sz="1800" dirty="0"/>
              <a:t>. Uviéu: </a:t>
            </a:r>
            <a:r>
              <a:rPr lang="en-US" sz="1800" dirty="0" err="1"/>
              <a:t>Trabe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Stump, G.T. (2005). Word-formation and inflectional morphology. In P. </a:t>
            </a:r>
            <a:r>
              <a:rPr lang="en-US" sz="1800" dirty="0" err="1"/>
              <a:t>Stekauer</a:t>
            </a:r>
            <a:r>
              <a:rPr lang="en-US" sz="1800" dirty="0"/>
              <a:t> &amp; R. Lieber (Eds.), </a:t>
            </a:r>
            <a:r>
              <a:rPr lang="en-US" sz="1800" i="1" dirty="0"/>
              <a:t>Handbook of word-	formation, </a:t>
            </a:r>
            <a:r>
              <a:rPr lang="en-US" sz="1800" dirty="0"/>
              <a:t>(pp. 48-71). Dordrecht: Springer.</a:t>
            </a:r>
          </a:p>
          <a:p>
            <a:pPr marL="0" indent="0">
              <a:buNone/>
            </a:pPr>
            <a:r>
              <a:rPr lang="en-US" sz="1800" dirty="0"/>
              <a:t>Trépos, P. (1980). </a:t>
            </a:r>
            <a:r>
              <a:rPr lang="en-US" sz="1800" i="1" dirty="0" err="1"/>
              <a:t>Grammaire</a:t>
            </a:r>
            <a:r>
              <a:rPr lang="en-US" sz="1800" i="1" dirty="0"/>
              <a:t> </a:t>
            </a:r>
            <a:r>
              <a:rPr lang="en-US" sz="1800" i="1" dirty="0" err="1"/>
              <a:t>Bretonne</a:t>
            </a:r>
            <a:r>
              <a:rPr lang="en-US" sz="1800" dirty="0"/>
              <a:t>. Rennes: Ouest-France.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A649-95EB-47EA-B4C6-8D7F3584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4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9834-4683-4F81-9E50-E035F764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6106"/>
            <a:ext cx="10515600" cy="2852737"/>
          </a:xfrm>
        </p:spPr>
        <p:txBody>
          <a:bodyPr/>
          <a:lstStyle/>
          <a:p>
            <a:pPr algn="ctr"/>
            <a:r>
              <a:rPr lang="es-CO" dirty="0"/>
              <a:t>¡munches gracies!</a:t>
            </a:r>
            <a:endParaRPr lang="en-US" dirty="0"/>
          </a:p>
        </p:txBody>
      </p:sp>
      <p:pic>
        <p:nvPicPr>
          <p:cNvPr id="1028" name="Picture 4" descr="Bucky Badger | Wisconsin Badgers mascot Bucky Badger. (Photo… | Flickr">
            <a:extLst>
              <a:ext uri="{FF2B5EF4-FFF2-40B4-BE49-F238E27FC236}">
                <a16:creationId xmlns:a16="http://schemas.microsoft.com/office/drawing/2014/main" id="{099D10C1-B9A8-42E7-A3E3-BE6AA62E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6" y="1011446"/>
            <a:ext cx="6370868" cy="42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33BC8-E624-4F7F-8281-99BB084B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4658">
            <a:off x="7536676" y="1189380"/>
            <a:ext cx="600159" cy="2400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57299-F702-4F67-B2AE-8F3CC28C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7754">
            <a:off x="4072307" y="2155449"/>
            <a:ext cx="609774" cy="896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A572D6-DCF2-4049-986B-828819F7B30B}"/>
                  </a:ext>
                </a:extLst>
              </p14:cNvPr>
              <p14:cNvContentPartPr/>
              <p14:nvPr/>
            </p14:nvContentPartPr>
            <p14:xfrm>
              <a:off x="3932748" y="2332471"/>
              <a:ext cx="203400" cy="39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A572D6-DCF2-4049-986B-828819F7B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8428" y="2328151"/>
                <a:ext cx="21204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C60D0A2-9C00-4D0B-ADF8-73F9EED57A8A}"/>
                  </a:ext>
                </a:extLst>
              </p14:cNvPr>
              <p14:cNvContentPartPr/>
              <p14:nvPr/>
            </p14:nvContentPartPr>
            <p14:xfrm>
              <a:off x="4487868" y="2102071"/>
              <a:ext cx="144360" cy="418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C60D0A2-9C00-4D0B-ADF8-73F9EED57A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3548" y="2097751"/>
                <a:ext cx="153000" cy="426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CC392-03D0-4CC8-9968-9529AF8C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7625-5C06-4756-AB12-061F2E33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 trasfondo tipológico</a:t>
            </a:r>
            <a:br>
              <a:rPr lang="es-CO" dirty="0"/>
            </a:br>
            <a:r>
              <a:rPr lang="es-CO" sz="1800" dirty="0"/>
              <a:t>(Mathieu, 2012; cf. </a:t>
            </a:r>
            <a:r>
              <a:rPr lang="es-CO" sz="1800" dirty="0" err="1"/>
              <a:t>Cowell</a:t>
            </a:r>
            <a:r>
              <a:rPr lang="es-CO" sz="1800" dirty="0"/>
              <a:t>, 2005: 297-298)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D1B0-D28E-423A-846A-3837A990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867"/>
            <a:ext cx="10706100" cy="504891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Árabe Sirio – masculino </a:t>
            </a:r>
            <a:r>
              <a:rPr lang="en-US" dirty="0"/>
              <a:t>&gt;</a:t>
            </a:r>
            <a:r>
              <a:rPr lang="es-CO" dirty="0"/>
              <a:t> femenino por </a:t>
            </a:r>
            <a:r>
              <a:rPr lang="es-CO" b="1" dirty="0"/>
              <a:t>-e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(3)	colectivo</a:t>
            </a:r>
          </a:p>
          <a:p>
            <a:pPr marL="0" indent="0">
              <a:buNone/>
            </a:pPr>
            <a:r>
              <a:rPr lang="es-CO" dirty="0"/>
              <a:t>	a. d</a:t>
            </a:r>
            <a:r>
              <a:rPr lang="en-US" dirty="0"/>
              <a:t>ə</a:t>
            </a:r>
            <a:r>
              <a:rPr lang="es-CO" dirty="0" err="1"/>
              <a:t>bbān</a:t>
            </a:r>
            <a:r>
              <a:rPr lang="es-CO" dirty="0"/>
              <a:t>		</a:t>
            </a:r>
            <a:r>
              <a:rPr lang="es-CO" i="1" dirty="0"/>
              <a:t>‘moscas’</a:t>
            </a:r>
          </a:p>
          <a:p>
            <a:pPr marL="0" indent="0">
              <a:buNone/>
            </a:pPr>
            <a:r>
              <a:rPr lang="es-CO" dirty="0"/>
              <a:t>	b. d</a:t>
            </a:r>
            <a:r>
              <a:rPr lang="en-US" dirty="0"/>
              <a:t>ə</a:t>
            </a:r>
            <a:r>
              <a:rPr lang="es-CO" dirty="0" err="1"/>
              <a:t>bbān</a:t>
            </a:r>
            <a:r>
              <a:rPr lang="es-CO" b="1" dirty="0" err="1"/>
              <a:t>e</a:t>
            </a:r>
            <a:r>
              <a:rPr lang="es-CO" dirty="0"/>
              <a:t>		</a:t>
            </a:r>
            <a:r>
              <a:rPr lang="es-CO" i="1" dirty="0"/>
              <a:t>‘una mosca’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(4)	masa</a:t>
            </a:r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n-US" dirty="0" err="1"/>
              <a:t>ɛə</a:t>
            </a:r>
            <a:r>
              <a:rPr lang="es-CO" dirty="0"/>
              <a:t>š</a:t>
            </a:r>
            <a:r>
              <a:rPr lang="en-US" dirty="0"/>
              <a:t>ᵊ</a:t>
            </a:r>
            <a:r>
              <a:rPr lang="es-CO" dirty="0"/>
              <a:t>b		</a:t>
            </a:r>
            <a:r>
              <a:rPr lang="es-CO" i="1" dirty="0"/>
              <a:t>‘césped, maleza, hierba’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n-US" dirty="0" err="1"/>
              <a:t>ɛə</a:t>
            </a:r>
            <a:r>
              <a:rPr lang="es-CO" dirty="0"/>
              <a:t>š</a:t>
            </a:r>
            <a:r>
              <a:rPr lang="en-US" dirty="0"/>
              <a:t>ᵊ</a:t>
            </a:r>
            <a:r>
              <a:rPr lang="es-CO" dirty="0"/>
              <a:t>b</a:t>
            </a:r>
            <a:r>
              <a:rPr lang="es-CO" b="1" dirty="0"/>
              <a:t>e</a:t>
            </a:r>
            <a:r>
              <a:rPr lang="es-CO" dirty="0"/>
              <a:t>		</a:t>
            </a:r>
            <a:r>
              <a:rPr lang="es-CO" i="1" dirty="0"/>
              <a:t>‘una brizna de césped, una maleza/hierba’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4D3DE-D699-4C12-9529-38187B3C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9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6C1A-8327-497D-BED1-47D554D2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 trasfondo tipológico</a:t>
            </a:r>
            <a:br>
              <a:rPr lang="es-CO" dirty="0"/>
            </a:br>
            <a:r>
              <a:rPr lang="es-CO" sz="1800" dirty="0"/>
              <a:t>(Mathieu, 2012; cf. Goddard, 2002: 213)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F0AB-ADB5-492D-B8F2-4686C856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Fox – inanimado </a:t>
            </a:r>
            <a:r>
              <a:rPr lang="en-US" dirty="0"/>
              <a:t>&gt; </a:t>
            </a:r>
            <a:r>
              <a:rPr lang="es-CO" dirty="0"/>
              <a:t>animado</a:t>
            </a:r>
            <a:r>
              <a:rPr lang="en-US" dirty="0"/>
              <a:t> por</a:t>
            </a:r>
            <a:r>
              <a:rPr lang="en-US" b="1" dirty="0"/>
              <a:t> -i</a:t>
            </a:r>
            <a:r>
              <a:rPr lang="en-US" dirty="0"/>
              <a:t> &gt; </a:t>
            </a:r>
            <a:r>
              <a:rPr lang="en-US" b="1" dirty="0"/>
              <a:t>-a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(5)	</a:t>
            </a:r>
            <a:r>
              <a:rPr lang="en-US" dirty="0" err="1"/>
              <a:t>colectivo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 err="1"/>
              <a:t>zhooniyaah</a:t>
            </a:r>
            <a:r>
              <a:rPr lang="en-US" b="1" dirty="0" err="1"/>
              <a:t>i</a:t>
            </a:r>
            <a:r>
              <a:rPr lang="en-US" dirty="0"/>
              <a:t>		</a:t>
            </a:r>
            <a:r>
              <a:rPr lang="en-US" i="1" dirty="0"/>
              <a:t>‘</a:t>
            </a:r>
            <a:r>
              <a:rPr lang="es-CO" i="1" dirty="0"/>
              <a:t>plata</a:t>
            </a:r>
            <a:r>
              <a:rPr lang="en-US" i="1" dirty="0"/>
              <a:t>, dinero’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 err="1"/>
              <a:t>zhooniyaah</a:t>
            </a:r>
            <a:r>
              <a:rPr lang="en-US" b="1" dirty="0" err="1"/>
              <a:t>a</a:t>
            </a:r>
            <a:r>
              <a:rPr lang="en-US" dirty="0"/>
              <a:t>		</a:t>
            </a:r>
            <a:r>
              <a:rPr lang="en-US" i="1" dirty="0"/>
              <a:t>‘una </a:t>
            </a:r>
            <a:r>
              <a:rPr lang="es-CO" i="1" dirty="0"/>
              <a:t>moneda</a:t>
            </a:r>
            <a:r>
              <a:rPr lang="en-US" i="1" dirty="0"/>
              <a:t>, un </a:t>
            </a:r>
            <a:r>
              <a:rPr lang="es-CO" i="1" dirty="0"/>
              <a:t>billete</a:t>
            </a:r>
            <a:r>
              <a:rPr lang="en-US" i="1" dirty="0"/>
              <a:t>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(6)	masa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 err="1"/>
              <a:t>owiiyaas</a:t>
            </a:r>
            <a:r>
              <a:rPr lang="en-US" b="1" dirty="0" err="1"/>
              <a:t>i</a:t>
            </a:r>
            <a:r>
              <a:rPr lang="en-US" dirty="0"/>
              <a:t>		</a:t>
            </a:r>
            <a:r>
              <a:rPr lang="en-US" i="1" dirty="0"/>
              <a:t>‘carne’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 err="1"/>
              <a:t>owiiyaas</a:t>
            </a:r>
            <a:r>
              <a:rPr lang="en-US" b="1" dirty="0" err="1"/>
              <a:t>a</a:t>
            </a:r>
            <a:r>
              <a:rPr lang="en-US" dirty="0"/>
              <a:t>		</a:t>
            </a:r>
            <a:r>
              <a:rPr lang="en-US" i="1" dirty="0"/>
              <a:t>‘un </a:t>
            </a:r>
            <a:r>
              <a:rPr lang="es-CO" i="1" dirty="0"/>
              <a:t>trozo</a:t>
            </a:r>
            <a:r>
              <a:rPr lang="en-US" i="1" dirty="0"/>
              <a:t> de carne’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B248A-8B0E-4BBF-91B2-D47B1EDE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64B6-3ED6-4869-9EC8-E987F46A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/>
              <a:t>Un trasfondo tipológico</a:t>
            </a:r>
            <a:br>
              <a:rPr lang="es-CO" sz="3600" dirty="0"/>
            </a:br>
            <a:r>
              <a:rPr lang="es-CO" sz="1800" dirty="0"/>
              <a:t>(Sánchez Vicente, 2008)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C8640-807C-40B1-B571-065DF5EC4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Español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6E79-658C-4316-BB97-CBB7B5EA9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(7)	</a:t>
            </a:r>
            <a:r>
              <a:rPr lang="es-CO" dirty="0" err="1"/>
              <a:t>incontable</a:t>
            </a:r>
            <a:r>
              <a:rPr lang="es-CO" cap="small" baseline="-25000" dirty="0" err="1"/>
              <a:t>f</a:t>
            </a:r>
            <a:r>
              <a:rPr lang="es-CO" dirty="0"/>
              <a:t> &gt; </a:t>
            </a:r>
            <a:r>
              <a:rPr lang="es-CO" dirty="0" err="1"/>
              <a:t>contable</a:t>
            </a:r>
            <a:r>
              <a:rPr lang="es-CO" cap="small" baseline="-25000" dirty="0" err="1"/>
              <a:t>m</a:t>
            </a:r>
            <a:endParaRPr lang="es-CO" cap="small" baseline="-25000" dirty="0"/>
          </a:p>
          <a:p>
            <a:pPr marL="0" indent="0">
              <a:buNone/>
            </a:pPr>
            <a:r>
              <a:rPr lang="es-CO" dirty="0"/>
              <a:t>	a. mader</a:t>
            </a:r>
            <a:r>
              <a:rPr lang="es-CO" b="1" dirty="0"/>
              <a:t>a</a:t>
            </a:r>
            <a:r>
              <a:rPr lang="es-CO" dirty="0"/>
              <a:t>	[la madera]</a:t>
            </a:r>
          </a:p>
          <a:p>
            <a:pPr marL="0" indent="0">
              <a:buNone/>
            </a:pPr>
            <a:r>
              <a:rPr lang="es-CO" dirty="0"/>
              <a:t>	b. mader</a:t>
            </a:r>
            <a:r>
              <a:rPr lang="es-CO" b="1" dirty="0"/>
              <a:t>o</a:t>
            </a:r>
            <a:r>
              <a:rPr lang="es-CO" dirty="0"/>
              <a:t>	[un madero]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(8)	</a:t>
            </a:r>
            <a:r>
              <a:rPr lang="es-CO" dirty="0" err="1"/>
              <a:t>incontable</a:t>
            </a:r>
            <a:r>
              <a:rPr lang="es-CO" cap="small" baseline="-25000" dirty="0" err="1"/>
              <a:t>f</a:t>
            </a:r>
            <a:r>
              <a:rPr lang="es-CO" dirty="0"/>
              <a:t> &gt; </a:t>
            </a:r>
            <a:r>
              <a:rPr lang="es-CO" dirty="0" err="1"/>
              <a:t>contable</a:t>
            </a:r>
            <a:r>
              <a:rPr lang="es-CO" cap="small" baseline="-25000" dirty="0" err="1"/>
              <a:t>m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a. leñ</a:t>
            </a:r>
            <a:r>
              <a:rPr lang="es-CO" b="1" dirty="0"/>
              <a:t>a</a:t>
            </a:r>
            <a:r>
              <a:rPr lang="es-CO" dirty="0"/>
              <a:t>	[la leña]</a:t>
            </a:r>
          </a:p>
          <a:p>
            <a:pPr marL="0" indent="0">
              <a:buNone/>
            </a:pPr>
            <a:r>
              <a:rPr lang="es-CO" dirty="0"/>
              <a:t>	b. leñ</a:t>
            </a:r>
            <a:r>
              <a:rPr lang="es-CO" b="1" dirty="0"/>
              <a:t>o</a:t>
            </a:r>
            <a:r>
              <a:rPr lang="es-CO" dirty="0"/>
              <a:t>	[un leño]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38784-F02B-43B7-8D10-48F17914E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CO" dirty="0"/>
              <a:t>Asturiano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FA82E-046D-4A17-A23F-7CC59C6819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(9)	</a:t>
            </a:r>
            <a:r>
              <a:rPr lang="es-CO" dirty="0" err="1"/>
              <a:t>incontable</a:t>
            </a:r>
            <a:r>
              <a:rPr lang="es-CO" cap="small" baseline="-25000" dirty="0" err="1"/>
              <a:t>f</a:t>
            </a:r>
            <a:r>
              <a:rPr lang="es-CO" dirty="0"/>
              <a:t> &gt; </a:t>
            </a:r>
            <a:r>
              <a:rPr lang="es-CO" dirty="0" err="1"/>
              <a:t>contable</a:t>
            </a:r>
            <a:r>
              <a:rPr lang="es-CO" cap="small" baseline="-25000" dirty="0" err="1"/>
              <a:t>m</a:t>
            </a:r>
            <a:endParaRPr lang="es-CO" cap="small" baseline="-25000" dirty="0"/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maer</a:t>
            </a:r>
            <a:r>
              <a:rPr lang="es-CO" b="1" dirty="0" err="1"/>
              <a:t>a</a:t>
            </a:r>
            <a:r>
              <a:rPr lang="es-CO" dirty="0"/>
              <a:t>	[la madera]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maer</a:t>
            </a:r>
            <a:r>
              <a:rPr lang="es-CO" b="1" dirty="0" err="1"/>
              <a:t>u</a:t>
            </a:r>
            <a:r>
              <a:rPr lang="es-CO" dirty="0"/>
              <a:t>	[un madero]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(10)	</a:t>
            </a:r>
            <a:r>
              <a:rPr lang="es-CO" dirty="0" err="1"/>
              <a:t>incontable</a:t>
            </a:r>
            <a:r>
              <a:rPr lang="es-CO" cap="small" baseline="-25000" dirty="0" err="1"/>
              <a:t>f</a:t>
            </a:r>
            <a:r>
              <a:rPr lang="es-CO" dirty="0"/>
              <a:t> &gt; </a:t>
            </a:r>
            <a:r>
              <a:rPr lang="es-CO" dirty="0" err="1"/>
              <a:t>contable</a:t>
            </a:r>
            <a:r>
              <a:rPr lang="es-CO" cap="small" baseline="-25000" dirty="0" err="1"/>
              <a:t>m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a. </a:t>
            </a:r>
            <a:r>
              <a:rPr lang="es-CO" dirty="0" err="1"/>
              <a:t>lleñ</a:t>
            </a:r>
            <a:r>
              <a:rPr lang="es-CO" b="1" dirty="0" err="1"/>
              <a:t>a</a:t>
            </a:r>
            <a:r>
              <a:rPr lang="es-CO" dirty="0"/>
              <a:t>	[la leña]</a:t>
            </a:r>
          </a:p>
          <a:p>
            <a:pPr marL="0" indent="0">
              <a:buNone/>
            </a:pPr>
            <a:r>
              <a:rPr lang="es-CO" dirty="0"/>
              <a:t>	b. </a:t>
            </a:r>
            <a:r>
              <a:rPr lang="es-CO" dirty="0" err="1"/>
              <a:t>lleñ</a:t>
            </a:r>
            <a:r>
              <a:rPr lang="es-CO" b="1" dirty="0" err="1"/>
              <a:t>u</a:t>
            </a:r>
            <a:r>
              <a:rPr lang="es-CO" dirty="0"/>
              <a:t>	[un leño]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D640F-D223-407A-ABF2-C041A0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8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0B2D-E51D-4A4A-A83C-35C5C050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Unas cuestiones y pautas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9312-8A2C-45B5-A995-C65AF1C7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i. ¿Cuál es el inventario de vocales temáticas en español y asturiano?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err="1"/>
              <a:t>ii</a:t>
            </a:r>
            <a:r>
              <a:rPr lang="es-CO" dirty="0"/>
              <a:t>. ¿Cómo interactúan estas vocales con el género nominal?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err="1"/>
              <a:t>iii</a:t>
            </a:r>
            <a:r>
              <a:rPr lang="es-CO" dirty="0"/>
              <a:t>. ¿Cómo informan estos conceptos al hablante en cuanto a la interpretación semántica de los sustantivos?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77DD5-86C7-4849-9949-0A8F6E8D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8D37-3CAD-435D-9ADD-78186879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Unas cuestiones y pautas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D2A3-5583-4ACC-BEF8-D9409764A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El enfoque principal de esta charla son los pares de sustantivos inanimados que terminan en </a:t>
            </a:r>
            <a:r>
              <a:rPr lang="es-CO" b="1" dirty="0"/>
              <a:t>-o</a:t>
            </a:r>
            <a:r>
              <a:rPr lang="es-CO" dirty="0"/>
              <a:t>/</a:t>
            </a:r>
            <a:r>
              <a:rPr lang="es-CO" b="1" dirty="0"/>
              <a:t>-a</a:t>
            </a:r>
            <a:r>
              <a:rPr lang="es-CO" dirty="0"/>
              <a:t> y </a:t>
            </a:r>
            <a:r>
              <a:rPr lang="es-CO" b="1" dirty="0"/>
              <a:t>-u</a:t>
            </a:r>
            <a:r>
              <a:rPr lang="es-CO" dirty="0"/>
              <a:t>/</a:t>
            </a:r>
            <a:r>
              <a:rPr lang="es-CO" b="1" dirty="0"/>
              <a:t>-a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Estos pares conllevan un cambio de interpretación pero todavía se relacionan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Los grupos semánticos solamente organizan los datos, puede haber variación interpretativa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Mi enfoque es el asturiano central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95EE-6B94-4021-B3E8-36D850A8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descreen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Lake" id="{0B4CEAFA-E7B9-4A67-98AD-030F079540FF}" vid="{AB13EDFE-268A-4FB9-967D-C0075FACAD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Wide_Lake</Template>
  <TotalTime>19939</TotalTime>
  <Words>4244</Words>
  <Application>Microsoft Office PowerPoint</Application>
  <PresentationFormat>Widescreen</PresentationFormat>
  <Paragraphs>729</Paragraphs>
  <Slides>48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Widescreen_Lake</vt:lpstr>
      <vt:lpstr>Un recurso para la interpretación semántica en asturiano y español</vt:lpstr>
      <vt:lpstr>El plan para hoy</vt:lpstr>
      <vt:lpstr>Un trasfondo tipológico (Mathieu, 2012)</vt:lpstr>
      <vt:lpstr>Un trasfondo tipológico (Mathieu, 2012; cf. Stump, 2005: 62 &amp; Trépos, 1980: 67)</vt:lpstr>
      <vt:lpstr>Un trasfondo tipológico (Mathieu, 2012; cf. Cowell, 2005: 297-298)</vt:lpstr>
      <vt:lpstr>Un trasfondo tipológico (Mathieu, 2012; cf. Goddard, 2002: 213)</vt:lpstr>
      <vt:lpstr>Un trasfondo tipológico (Sánchez Vicente, 2008)</vt:lpstr>
      <vt:lpstr>Unas cuestiones y pautas</vt:lpstr>
      <vt:lpstr>Unas cuestiones y pautas</vt:lpstr>
      <vt:lpstr>Tipos de “género” en español (Millán Chivite, 1994 y referencias allí dentro)</vt:lpstr>
      <vt:lpstr>Tipos de “género” en español (Millán Chivite, 1994 y referencias allí dentro)</vt:lpstr>
      <vt:lpstr>Tipos de “género” en español (Millán Chivite, 1994: 55 y referencias allí dentro)</vt:lpstr>
      <vt:lpstr>Tipos de “género” en español (Millán Chivite, 1994: 56-57 y referencias allí dentro)</vt:lpstr>
      <vt:lpstr>Tipos de “género” en español (Millán Chivite, 1994: 58,61 y referencias allí dentro)</vt:lpstr>
      <vt:lpstr>¿Qué pasa con el asturiano entonces?</vt:lpstr>
      <vt:lpstr>Unos casos en asturiano (García Arias, 2003: 138-139)</vt:lpstr>
      <vt:lpstr>Unos casos en asturiano (García Arias, 2003: 138-139)</vt:lpstr>
      <vt:lpstr>Unos casos en asturiano (ALlA, 2015)</vt:lpstr>
      <vt:lpstr>Unos casos en asturiano (Sánchez Vicente, 2008)</vt:lpstr>
      <vt:lpstr>Unos casos en asturiano (Sánchez Vicente, 2008)</vt:lpstr>
      <vt:lpstr>Sin embargo, esto no solamente es un caso de cambio de género…</vt:lpstr>
      <vt:lpstr>Unos casos en asturiano (García Arias, 2003: 138-139; ALlA, 2015)</vt:lpstr>
      <vt:lpstr>Unos casos en asturiano ([S1_P7_CAND]; [S1_P10_UV/XI])</vt:lpstr>
      <vt:lpstr>Unos casos en asturiano ([S1_P39_XI]; [S1_P30_TRE]; García Arias, 2003: 138-139)</vt:lpstr>
      <vt:lpstr>Unos casos en asturiano (García Arias, 2003: 138-139)</vt:lpstr>
      <vt:lpstr>Unos casos en asturiano (García Arias, 2003: 138-139)</vt:lpstr>
      <vt:lpstr>Un resumen de los datos</vt:lpstr>
      <vt:lpstr>Ahora resumo en breve el marco teórico para hoy</vt:lpstr>
      <vt:lpstr>Hacia una explicación  (Embick, 2010, 2015; Harris, 1991, 1992; Kramer, 2015; Marantz, 1997; e.o.)</vt:lpstr>
      <vt:lpstr>Hacia una explicación  (Embick, 2010, 2015; Harris, 1991, 1992; Kramer, 2015; Marantz, 1997; e.o.)</vt:lpstr>
      <vt:lpstr>Hacia una explicación (Bermúdez-Otero, 2013; Harris, 1991, 1992; Kramer, 2015)</vt:lpstr>
      <vt:lpstr>Hacia una explicación  (Embick, 2010, 2015; Harris, 1991, 1992; Kramer, 2015; Marantz, 1997; e.o.)</vt:lpstr>
      <vt:lpstr>Hacia una explicación  (Embick, 2010, 2015; Harris, 1991, 1992; Marantz, 1997; Oltra-Massuet, 1999; Oltra-Massuet &amp; Arregi, 2005; e.o.) </vt:lpstr>
      <vt:lpstr>Hacia una explicación (Embick, 2010, 2015; Harris, 1991, 1992; Marantz, 1997; Oltra-Massuet, 1999; Oltra-Massuet &amp; Arregi, 2005; e.o.) </vt:lpstr>
      <vt:lpstr>Hacia una explicación (ALlA, 2015)</vt:lpstr>
      <vt:lpstr>Hacia una explicación</vt:lpstr>
      <vt:lpstr>Hacia una explicación</vt:lpstr>
      <vt:lpstr>Hacia una explicación (Millán Chivite, 1994 y referencias allí dentro)</vt:lpstr>
      <vt:lpstr>Hacia una explicación (Millán Chivite, 1994 y referencias allí dentro)</vt:lpstr>
      <vt:lpstr>Hacia una explicación (construyendo sobre Jambrović, 2021 y referencias allí dentro)</vt:lpstr>
      <vt:lpstr>Conclusiones</vt:lpstr>
      <vt:lpstr>Conclusiones</vt:lpstr>
      <vt:lpstr>Conclusiones</vt:lpstr>
      <vt:lpstr>Conclusiones</vt:lpstr>
      <vt:lpstr>Agradecimientos y referencias</vt:lpstr>
      <vt:lpstr>Agradecimientos y referencias</vt:lpstr>
      <vt:lpstr>Agradecimientos y referencias</vt:lpstr>
      <vt:lpstr>¡munches gracies!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 BURNER</dc:creator>
  <cp:lastModifiedBy>MATTHEW J BURNER</cp:lastModifiedBy>
  <cp:revision>12</cp:revision>
  <dcterms:created xsi:type="dcterms:W3CDTF">2021-04-30T19:31:41Z</dcterms:created>
  <dcterms:modified xsi:type="dcterms:W3CDTF">2023-08-07T16:11:23Z</dcterms:modified>
</cp:coreProperties>
</file>